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7"/>
  </p:notesMasterIdLst>
  <p:sldIdLst>
    <p:sldId id="262" r:id="rId2"/>
    <p:sldId id="267" r:id="rId3"/>
    <p:sldId id="266" r:id="rId4"/>
    <p:sldId id="268" r:id="rId5"/>
    <p:sldId id="270" r:id="rId6"/>
    <p:sldId id="271" r:id="rId7"/>
    <p:sldId id="272" r:id="rId8"/>
    <p:sldId id="273" r:id="rId9"/>
    <p:sldId id="274" r:id="rId10"/>
    <p:sldId id="284" r:id="rId11"/>
    <p:sldId id="277" r:id="rId12"/>
    <p:sldId id="278" r:id="rId13"/>
    <p:sldId id="279" r:id="rId14"/>
    <p:sldId id="280" r:id="rId15"/>
    <p:sldId id="283" r:id="rId16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latin typeface="Times New Roman" panose="02020603050405020304" pitchFamily="18" charset="0"/>
        <a:ea typeface="굴림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4309"/>
    <a:srgbClr val="00CC66"/>
    <a:srgbClr val="009900"/>
    <a:srgbClr val="2E8645"/>
    <a:srgbClr val="99FF99"/>
    <a:srgbClr val="B5497F"/>
    <a:srgbClr val="80345A"/>
    <a:srgbClr val="30847C"/>
    <a:srgbClr val="3EA89E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60" autoAdjust="0"/>
    <p:restoredTop sz="94549" autoAdjust="0"/>
  </p:normalViewPr>
  <p:slideViewPr>
    <p:cSldViewPr snapToGrid="0">
      <p:cViewPr varScale="1">
        <p:scale>
          <a:sx n="107" d="100"/>
          <a:sy n="107" d="100"/>
        </p:scale>
        <p:origin x="9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555659448818898"/>
          <c:y val="4.433189565444396E-2"/>
          <c:w val="0.929638933600761"/>
          <c:h val="0.811674301193027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solidFill>
                <a:srgbClr val="FF0000"/>
              </a:solidFill>
            </a:ln>
            <a:effectLst>
              <a:outerShdw blurRad="53975" dist="41275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contrasting" dir="t">
                <a:rot lat="0" lon="0" rev="3600000"/>
              </a:lightRig>
            </a:scene3d>
            <a:sp3d prstMaterial="plastic">
              <a:bevelT w="508000" h="114300" prst="relaxedInset"/>
              <a:contourClr>
                <a:srgbClr val="FF0000"/>
              </a:contourClr>
            </a:sp3d>
          </c:spPr>
          <c:invertIfNegative val="0"/>
          <c:dLbls>
            <c:dLbl>
              <c:idx val="0"/>
              <c:layout>
                <c:manualLayout>
                  <c:x val="1.5189468503936951E-2"/>
                  <c:y val="0.193954659666186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68" b="1" i="0" u="none" strike="noStrike" kern="1200" baseline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r>
                      <a:rPr lang="en-US" sz="1868" b="1" i="0" u="none" strike="noStrike" baseline="0" dirty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11 979 714,02</a:t>
                    </a:r>
                    <a:endParaRPr lang="en-US" sz="2000" dirty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68" b="1" i="0" u="none" strike="noStrike" kern="1200" baseline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353125000000001"/>
                      <c:h val="0.13375927336640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A1E-48C8-B14C-35576C9A7B6E}"/>
                </c:ext>
              </c:extLst>
            </c:dLbl>
            <c:dLbl>
              <c:idx val="1"/>
              <c:layout>
                <c:manualLayout>
                  <c:x val="1.7089320866141736E-2"/>
                  <c:y val="0.210583649618938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68" b="1" i="0" u="none" strike="noStrike" kern="1200" baseline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r>
                      <a:rPr lang="en-US" altLang="ru-RU" sz="1868" b="1" i="0" u="none" strike="noStrike" kern="1200" baseline="0" dirty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13 724 146,24</a:t>
                    </a:r>
                    <a:endParaRPr lang="en-US" dirty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68" b="1" i="0" u="none" strike="noStrike" kern="1200" baseline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353125000000001"/>
                      <c:h val="0.13375927336640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A1E-48C8-B14C-35576C9A7B6E}"/>
                </c:ext>
              </c:extLst>
            </c:dLbl>
            <c:dLbl>
              <c:idx val="2"/>
              <c:layout>
                <c:manualLayout>
                  <c:x val="3.9196474333715557E-3"/>
                  <c:y val="0.176795580110497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A1E-48C8-B14C-35576C9A7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68" b="1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2022 год</c:v>
                </c:pt>
                <c:pt idx="1">
                  <c:v>2023 год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11979714.02</c:v>
                </c:pt>
                <c:pt idx="1">
                  <c:v>13724146.24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0A1E-48C8-B14C-35576C9A7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4814736"/>
        <c:axId val="1"/>
        <c:axId val="2"/>
      </c:bar3DChart>
      <c:catAx>
        <c:axId val="96481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186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42" b="1" i="0" u="none" strike="noStrike" kern="1200" baseline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8" b="1" i="0" u="none" strike="noStrike" kern="1200" baseline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964814736"/>
        <c:crosses val="autoZero"/>
        <c:crossBetween val="between"/>
      </c:valAx>
      <c:serAx>
        <c:axId val="2"/>
        <c:scaling>
          <c:orientation val="minMax"/>
        </c:scaling>
        <c:delete val="1"/>
        <c:axPos val="b"/>
        <c:majorTickMark val="out"/>
        <c:minorTickMark val="none"/>
        <c:tickLblPos val="nextTo"/>
        <c:crossAx val="1"/>
        <c:crosses val="autoZero"/>
      </c:serAx>
      <c:spPr>
        <a:noFill/>
        <a:ln w="23729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899898069912812E-2"/>
          <c:y val="0.2705843342164142"/>
          <c:w val="0.63218561259177741"/>
          <c:h val="0.6147049823674709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00CC99"/>
            </a:solidFill>
            <a:effectLst>
              <a:outerShdw blurRad="88900" sx="102000" sy="102000" algn="ctr" rotWithShape="0">
                <a:prstClr val="black">
                  <a:alpha val="1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317500" h="127000"/>
              <a:bevelB w="127000" h="127000"/>
            </a:sp3d>
          </c:spPr>
          <c:explosion val="25"/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BBA4-4E08-9183-BF3FC93D0610}"/>
              </c:ext>
            </c:extLst>
          </c:dPt>
          <c:dPt>
            <c:idx val="1"/>
            <c:bubble3D val="0"/>
            <c:spPr>
              <a:solidFill>
                <a:srgbClr val="6699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BBA4-4E08-9183-BF3FC93D0610}"/>
              </c:ext>
            </c:extLst>
          </c:dPt>
          <c:dPt>
            <c:idx val="2"/>
            <c:bubble3D val="0"/>
            <c:spPr>
              <a:solidFill>
                <a:srgbClr val="00CC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BBA4-4E08-9183-BF3FC93D0610}"/>
              </c:ext>
            </c:extLst>
          </c:dPt>
          <c:dPt>
            <c:idx val="3"/>
            <c:bubble3D val="0"/>
            <c:spPr>
              <a:solidFill>
                <a:srgbClr val="3333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BBA4-4E08-9183-BF3FC93D0610}"/>
              </c:ext>
            </c:extLst>
          </c:dPt>
          <c:dLbls>
            <c:dLbl>
              <c:idx val="0"/>
              <c:layout>
                <c:manualLayout>
                  <c:x val="3.5978674082580799E-2"/>
                  <c:y val="-4.40314092875900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31152003645985"/>
                      <c:h val="0.1704553043603714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BA4-4E08-9183-BF3FC93D0610}"/>
                </c:ext>
              </c:extLst>
            </c:dLbl>
            <c:dLbl>
              <c:idx val="1"/>
              <c:layout>
                <c:manualLayout>
                  <c:x val="-5.5374575914958979E-2"/>
                  <c:y val="6.3433028092932608E-2"/>
                </c:manualLayout>
              </c:layout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0626627960346"/>
                      <c:h val="0.1704553043603714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BA4-4E08-9183-BF3FC93D0610}"/>
                </c:ext>
              </c:extLst>
            </c:dLbl>
            <c:dLbl>
              <c:idx val="2"/>
              <c:layout>
                <c:manualLayout>
                  <c:x val="-7.307194619515503E-2"/>
                  <c:y val="-1.608533422688547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ABF3F23-EDB6-4A8B-B3E5-9CBDBB0599F7}" type="VALUE">
                      <a:rPr lang="en-US"/>
                      <a:pPr>
                        <a:defRPr sz="1330" b="1" i="0" u="none" strike="noStrike" kern="1200" spc="0" baseline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en-US" baseline="0" dirty="0"/>
                      <a:t>;</a:t>
                    </a:r>
                  </a:p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/>
                      <a:t> </a:t>
                    </a:r>
                    <a:fld id="{F00EE410-4434-4605-94E5-DCE0DA1A1B06}" type="PERCENTAGE">
                      <a:rPr lang="en-US" baseline="0"/>
                      <a:pPr>
                        <a:defRPr sz="1330" b="1" i="0" u="none" strike="noStrike" kern="1200" spc="0" baseline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46801983860315"/>
                      <c:h val="0.142137381310566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BA4-4E08-9183-BF3FC93D0610}"/>
                </c:ext>
              </c:extLst>
            </c:dLbl>
            <c:dLbl>
              <c:idx val="3"/>
              <c:layout>
                <c:manualLayout>
                  <c:x val="2.8682229846231097E-3"/>
                  <c:y val="-1.00182549904536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0473747841444143"/>
                      <c:h val="0.143858167217574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BA4-4E08-9183-BF3FC93D06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 доходы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13724146.24</c:v>
                </c:pt>
                <c:pt idx="1">
                  <c:v>30310916.59</c:v>
                </c:pt>
                <c:pt idx="2">
                  <c:v>5473282.5499999998</c:v>
                </c:pt>
                <c:pt idx="3">
                  <c:v>3363230.28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A4-4E08-9183-BF3FC93D061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8598845394845143"/>
          <c:y val="0.41486251746673314"/>
          <c:w val="0.30417358196786393"/>
          <c:h val="0.498306090465170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555659448818898"/>
          <c:y val="6.831859084213926E-2"/>
          <c:w val="0.929638933600761"/>
          <c:h val="0.811674301193027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53975" dist="41275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contrasting" dir="t">
                <a:rot lat="0" lon="0" rev="3600000"/>
              </a:lightRig>
            </a:scene3d>
            <a:sp3d prstMaterial="plastic">
              <a:bevelT w="508000" h="114300" prst="relaxedInset"/>
            </a:sp3d>
          </c:spPr>
          <c:invertIfNegative val="0"/>
          <c:dLbls>
            <c:dLbl>
              <c:idx val="0"/>
              <c:layout>
                <c:manualLayout>
                  <c:x val="1.5189468503936951E-2"/>
                  <c:y val="0.193954659666186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68" b="1" i="0" u="none" strike="noStrike" kern="1200" baseline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r>
                      <a:rPr lang="en-US" sz="1868" b="1" i="0" u="none" strike="noStrike" baseline="0" dirty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50 957 926,94</a:t>
                    </a:r>
                    <a:endParaRPr lang="en-US" sz="2000" dirty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68" b="1" i="0" u="none" strike="noStrike" kern="1200" baseline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353125000000001"/>
                      <c:h val="0.13375927336640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A1E-48C8-B14C-35576C9A7B6E}"/>
                </c:ext>
              </c:extLst>
            </c:dLbl>
            <c:dLbl>
              <c:idx val="1"/>
              <c:layout>
                <c:manualLayout>
                  <c:x val="1.7089320866141736E-2"/>
                  <c:y val="0.210583649618938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68" b="1" i="0" u="none" strike="noStrike" kern="1200" baseline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r>
                      <a:rPr lang="en-US" altLang="ru-RU" sz="1868" b="1" i="0" u="none" strike="noStrike" kern="1200" baseline="0" dirty="0"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52 519 757,11</a:t>
                    </a:r>
                    <a:endParaRPr lang="en-US" dirty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68" b="1" i="0" u="none" strike="noStrike" kern="1200" baseline="0">
                      <a:solidFill>
                        <a:srgbClr val="00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353125000000001"/>
                      <c:h val="0.13375927336640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A1E-48C8-B14C-35576C9A7B6E}"/>
                </c:ext>
              </c:extLst>
            </c:dLbl>
            <c:dLbl>
              <c:idx val="2"/>
              <c:layout>
                <c:manualLayout>
                  <c:x val="3.9196474333715557E-3"/>
                  <c:y val="0.176795580110497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A1E-48C8-B14C-35576C9A7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68" b="1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2022 год</c:v>
                </c:pt>
                <c:pt idx="1">
                  <c:v>2023 год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50957926.939999998</c:v>
                </c:pt>
                <c:pt idx="1">
                  <c:v>52519757.109999999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0A1E-48C8-B14C-35576C9A7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4814736"/>
        <c:axId val="1"/>
        <c:axId val="2"/>
      </c:bar3DChart>
      <c:catAx>
        <c:axId val="96481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186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42" b="1" i="0" u="none" strike="noStrike" kern="1200" baseline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8" b="1" i="0" u="none" strike="noStrike" kern="1200" baseline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964814736"/>
        <c:crosses val="autoZero"/>
        <c:crossBetween val="between"/>
      </c:valAx>
      <c:serAx>
        <c:axId val="2"/>
        <c:scaling>
          <c:orientation val="minMax"/>
        </c:scaling>
        <c:delete val="1"/>
        <c:axPos val="b"/>
        <c:majorTickMark val="out"/>
        <c:minorTickMark val="none"/>
        <c:tickLblPos val="nextTo"/>
        <c:crossAx val="1"/>
        <c:crosses val="autoZero"/>
      </c:serAx>
      <c:spPr>
        <a:noFill/>
        <a:ln w="23729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20"/>
      <c:rotY val="125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0786597159416167"/>
          <c:y val="0.1716362569064008"/>
          <c:w val="0.57109398158019276"/>
          <c:h val="0.5556002331612547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660400" h="660400"/>
              <a:bevelB w="127000" h="127000"/>
            </a:sp3d>
          </c:spPr>
          <c:explosion val="9"/>
          <c:dPt>
            <c:idx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BBA4-4E08-9183-BF3FC93D0610}"/>
              </c:ext>
            </c:extLst>
          </c:dPt>
          <c:dPt>
            <c:idx val="1"/>
            <c:bubble3D val="0"/>
            <c:spPr>
              <a:solidFill>
                <a:schemeClr val="accent1">
                  <a:shade val="5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BBA4-4E08-9183-BF3FC93D0610}"/>
              </c:ext>
            </c:extLst>
          </c:dPt>
          <c:dPt>
            <c:idx val="2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BBA4-4E08-9183-BF3FC93D0610}"/>
              </c:ext>
            </c:extLst>
          </c:dPt>
          <c:dPt>
            <c:idx val="3"/>
            <c:bubble3D val="0"/>
            <c:spPr>
              <a:solidFill>
                <a:srgbClr val="B5497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BBA4-4E08-9183-BF3FC93D0610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A3A-488A-971F-44A76A6861D7}"/>
              </c:ext>
            </c:extLst>
          </c:dPt>
          <c:dPt>
            <c:idx val="5"/>
            <c:bubble3D val="0"/>
            <c:spPr>
              <a:solidFill>
                <a:srgbClr val="00CC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4A3A-488A-971F-44A76A6861D7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A3A-488A-971F-44A76A6861D7}"/>
              </c:ext>
            </c:extLst>
          </c:dPt>
          <c:dPt>
            <c:idx val="7"/>
            <c:bubble3D val="0"/>
            <c:explosion val="8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A3A-488A-971F-44A76A6861D7}"/>
              </c:ext>
            </c:extLst>
          </c:dPt>
          <c:dPt>
            <c:idx val="8"/>
            <c:bubble3D val="0"/>
            <c:spPr>
              <a:solidFill>
                <a:srgbClr val="6699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4A3A-488A-971F-44A76A6861D7}"/>
              </c:ext>
            </c:extLst>
          </c:dPt>
          <c:dPt>
            <c:idx val="9"/>
            <c:bubble3D val="0"/>
            <c:spPr>
              <a:solidFill>
                <a:srgbClr val="66CC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A3A-488A-971F-44A76A6861D7}"/>
              </c:ext>
            </c:extLst>
          </c:dPt>
          <c:dLbls>
            <c:dLbl>
              <c:idx val="0"/>
              <c:layout>
                <c:manualLayout>
                  <c:x val="0.11704573861615523"/>
                  <c:y val="-5.01351226876534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A4-4E08-9183-BF3FC93D0610}"/>
                </c:ext>
              </c:extLst>
            </c:dLbl>
            <c:dLbl>
              <c:idx val="1"/>
              <c:layout>
                <c:manualLayout>
                  <c:x val="-4.8868203820188881E-2"/>
                  <c:y val="0.1370872096865767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8C5ED4F-B313-4560-B695-82624EB71E51}" type="CATEGORYNAME">
                      <a:rPr lang="ru-RU" dirty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</a:t>
                    </a:r>
                    <a:fld id="{132BD880-F399-437E-9678-7C4A4B1B897E}" type="VALUE">
                      <a:rPr lang="ru-RU" baseline="0" smtClean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0B87AFFE-2742-49A3-82FA-E27F887E53ED}" type="PERCENTAGE">
                      <a:rPr lang="ru-RU" baseline="0" dirty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63556454317274"/>
                      <c:h val="0.141819496072777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BA4-4E08-9183-BF3FC93D0610}"/>
                </c:ext>
              </c:extLst>
            </c:dLbl>
            <c:dLbl>
              <c:idx val="2"/>
              <c:layout>
                <c:manualLayout>
                  <c:x val="0.13602243742823161"/>
                  <c:y val="3.18212238113600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FE64582-EC2B-4829-BD50-1C2120D90F58}" type="CATEGORYNAME">
                      <a:rPr lang="ru-RU" sz="1000" dirty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;                              </a:t>
                    </a:r>
                    <a:fld id="{A8150D4E-D0CD-47EA-A021-FC4B7931F5BA}" type="VALUE">
                      <a:rPr lang="ru-RU" sz="1000" baseline="0" smtClean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; </a:t>
                    </a:r>
                    <a:fld id="{6282EA96-D32B-4F2F-8B8D-65467EBDC225}" type="PERCENTAGE">
                      <a:rPr lang="ru-RU" sz="1000" baseline="0" dirty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sz="10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7383993686086"/>
                      <c:h val="0.268003738576499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BA4-4E08-9183-BF3FC93D0610}"/>
                </c:ext>
              </c:extLst>
            </c:dLbl>
            <c:dLbl>
              <c:idx val="3"/>
              <c:layout>
                <c:manualLayout>
                  <c:x val="-7.8854553029764143E-2"/>
                  <c:y val="0.121397834186013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C6F116-23C9-4D71-9856-B3486BAEB09D}" type="CATEGORYNAME">
                      <a:rPr lang="ru-RU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     </a:t>
                    </a:r>
                    <a:fld id="{5FF3B037-60FC-49E8-A308-4A7923BFCB1F}" type="VALUE">
                      <a:rPr lang="ru-RU" baseline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288A5A2F-2705-4A9E-A32F-8E7B289383A3}" type="PERCENTAGE">
                      <a:rPr lang="ru-RU" baseline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78354859579772"/>
                      <c:h val="0.148357061116670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BA4-4E08-9183-BF3FC93D0610}"/>
                </c:ext>
              </c:extLst>
            </c:dLbl>
            <c:dLbl>
              <c:idx val="4"/>
              <c:layout>
                <c:manualLayout>
                  <c:x val="-0.14602077765470614"/>
                  <c:y val="0.137310072351655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78848388156669"/>
                      <c:h val="0.1937133213328358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A3A-488A-971F-44A76A6861D7}"/>
                </c:ext>
              </c:extLst>
            </c:dLbl>
            <c:dLbl>
              <c:idx val="5"/>
              <c:layout>
                <c:manualLayout>
                  <c:x val="-9.1853560552941693E-2"/>
                  <c:y val="-4.16947033883973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1D6EBCD-9784-460A-B27C-AEA04F516E65}" type="CATEGORYNAME">
                      <a:rPr lang="ru-RU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        </a:t>
                    </a:r>
                    <a:fld id="{DC3F0143-9D78-452D-B7B3-6C033881F793}" type="VALUE">
                      <a:rPr lang="ru-RU" baseline="0" smtClean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95567C48-056D-4DD7-AEE8-F64EE7125988}" type="PERCENTAGE">
                      <a:rPr lang="ru-RU" baseline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20496170665364"/>
                      <c:h val="0.21431244070656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A3A-488A-971F-44A76A6861D7}"/>
                </c:ext>
              </c:extLst>
            </c:dLbl>
            <c:dLbl>
              <c:idx val="6"/>
              <c:layout>
                <c:manualLayout>
                  <c:x val="-1.1993184766666328E-2"/>
                  <c:y val="-7.55154463472120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340910707571616"/>
                      <c:h val="0.15562891505823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A3A-488A-971F-44A76A6861D7}"/>
                </c:ext>
              </c:extLst>
            </c:dLbl>
            <c:dLbl>
              <c:idx val="7"/>
              <c:layout>
                <c:manualLayout>
                  <c:x val="0.16297810792592665"/>
                  <c:y val="-9.02009640989453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387667-77DB-4642-A3E0-7D5473CB18A4}" type="CATEGORYNAME">
                      <a:rPr lang="ru-RU" sz="100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;               </a:t>
                    </a:r>
                    <a:fld id="{DA559FF8-2DC9-4126-B871-466A1D5297E1}" type="VALUE">
                      <a:rPr lang="ru-RU" sz="1000" baseline="0" smtClean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; </a:t>
                    </a:r>
                    <a:fld id="{F0C11CA7-AC67-4412-A691-9D3FB4A6A8BC}" type="PERCENTAGE">
                      <a:rPr lang="ru-RU" sz="1000" baseline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sz="10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83876824480643"/>
                      <c:h val="0.183316446249896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A3A-488A-971F-44A76A6861D7}"/>
                </c:ext>
              </c:extLst>
            </c:dLbl>
            <c:dLbl>
              <c:idx val="8"/>
              <c:layout>
                <c:manualLayout>
                  <c:x val="-8.6497911733921361E-3"/>
                  <c:y val="-0.101000631249066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427852354676665"/>
                      <c:h val="0.182183528510548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A3A-488A-971F-44A76A6861D7}"/>
                </c:ext>
              </c:extLst>
            </c:dLbl>
            <c:dLbl>
              <c:idx val="9"/>
              <c:layout>
                <c:manualLayout>
                  <c:x val="4.1374631208484364E-2"/>
                  <c:y val="-0.2108174128988175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F06831-16A3-44B8-9AA5-89DFE3ABFD1B}" type="CATEGORYNAME">
                      <a:rPr lang="ru-RU" sz="100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;        </a:t>
                    </a:r>
                    <a:fld id="{2CD16FCA-4A24-4E4B-A408-72188473125E}" type="VALUE">
                      <a:rPr lang="ru-RU" sz="1000" baseline="0" smtClean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; </a:t>
                    </a:r>
                    <a:fld id="{F0C57541-6E5A-41EE-88FD-2278952ABC44}" type="PERCENTAGE">
                      <a:rPr lang="ru-RU" sz="1000" baseline="0"/>
                      <a:pPr>
                        <a:defRPr sz="1000"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sz="10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72032007494042"/>
                      <c:h val="0.173295124672626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A3A-488A-971F-44A76A6861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Судебная власть, правоохранительная деятельность и обеспечение безопасности</c:v>
                </c:pt>
                <c:pt idx="3">
                  <c:v>Национальная экономика</c:v>
                </c:pt>
                <c:pt idx="4">
                  <c:v>Охрана окружающей среды</c:v>
                </c:pt>
                <c:pt idx="5">
                  <c:v>Жилищно-коммунальные услуги и жилищное строительство</c:v>
                </c:pt>
                <c:pt idx="6">
                  <c:v>Здравоохранение</c:v>
                </c:pt>
                <c:pt idx="7">
                  <c:v>Физическая культура, спорт, культура и средства массовой информации</c:v>
                </c:pt>
                <c:pt idx="8">
                  <c:v>Образование</c:v>
                </c:pt>
                <c:pt idx="9">
                  <c:v>Социальная политика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5314712.0999999996</c:v>
                </c:pt>
                <c:pt idx="1">
                  <c:v>12875.21</c:v>
                </c:pt>
                <c:pt idx="2">
                  <c:v>4633.6000000000004</c:v>
                </c:pt>
                <c:pt idx="3">
                  <c:v>5299240.25</c:v>
                </c:pt>
                <c:pt idx="4">
                  <c:v>1156</c:v>
                </c:pt>
                <c:pt idx="5">
                  <c:v>4975052.12</c:v>
                </c:pt>
                <c:pt idx="6">
                  <c:v>12708080.01</c:v>
                </c:pt>
                <c:pt idx="7">
                  <c:v>2325792.31</c:v>
                </c:pt>
                <c:pt idx="8">
                  <c:v>18552204.890000001</c:v>
                </c:pt>
                <c:pt idx="9">
                  <c:v>3326010.62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A4-4E08-9183-BF3FC93D061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46280512881792"/>
          <c:y val="5.5823330647842818E-2"/>
          <c:w val="0.36110552907823357"/>
          <c:h val="0.8015589863828546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54000" h="768350"/>
            </a:sp3d>
          </c:spPr>
          <c:explosion val="6"/>
          <c:dPt>
            <c:idx val="0"/>
            <c:bubble3D val="0"/>
            <c:spPr>
              <a:solidFill>
                <a:srgbClr val="6699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54000" h="768350"/>
              </a:sp3d>
            </c:spPr>
            <c:extLst>
              <c:ext xmlns:c16="http://schemas.microsoft.com/office/drawing/2014/chart" uri="{C3380CC4-5D6E-409C-BE32-E72D297353CC}">
                <c16:uniqueId val="{00000002-55A1-47F0-AC1D-ECC8AFF102B8}"/>
              </c:ext>
            </c:extLst>
          </c:dPt>
          <c:dPt>
            <c:idx val="1"/>
            <c:bubble3D val="0"/>
            <c:spPr>
              <a:solidFill>
                <a:srgbClr val="CC33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54000" h="768350"/>
              </a:sp3d>
            </c:spPr>
            <c:extLst>
              <c:ext xmlns:c16="http://schemas.microsoft.com/office/drawing/2014/chart" uri="{C3380CC4-5D6E-409C-BE32-E72D297353CC}">
                <c16:uniqueId val="{00000003-55A1-47F0-AC1D-ECC8AFF102B8}"/>
              </c:ext>
            </c:extLst>
          </c:dPt>
          <c:dPt>
            <c:idx val="2"/>
            <c:bubble3D val="0"/>
            <c:spPr>
              <a:solidFill>
                <a:srgbClr val="00CC99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54000" h="768350"/>
              </a:sp3d>
            </c:spPr>
            <c:extLst>
              <c:ext xmlns:c16="http://schemas.microsoft.com/office/drawing/2014/chart" uri="{C3380CC4-5D6E-409C-BE32-E72D297353CC}">
                <c16:uniqueId val="{00000004-55A1-47F0-AC1D-ECC8AFF102B8}"/>
              </c:ext>
            </c:extLst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54000" h="768350"/>
              </a:sp3d>
            </c:spPr>
            <c:extLst>
              <c:ext xmlns:c16="http://schemas.microsoft.com/office/drawing/2014/chart" uri="{C3380CC4-5D6E-409C-BE32-E72D297353CC}">
                <c16:uniqueId val="{00000001-55A1-47F0-AC1D-ECC8AFF102B8}"/>
              </c:ext>
            </c:extLst>
          </c:dPt>
          <c:dLbls>
            <c:dLbl>
              <c:idx val="0"/>
              <c:layout>
                <c:manualLayout>
                  <c:x val="5.8468850421083955E-2"/>
                  <c:y val="-9.1164560988015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3F5F795-548D-48DD-8931-E42758DB548F}" type="CATEGORYNAME">
                      <a:rPr lang="ru-RU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       </a:t>
                    </a:r>
                    <a:fld id="{A5009B8E-4AAD-471E-9636-A4A1DDC8C32D}" type="VALUE">
                      <a:rPr lang="ru-RU" baseline="0" smtClean="0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46237AF4-0E21-40A6-9B18-EACC906CFD1D}" type="PERCENTAGE">
                      <a:rPr lang="ru-RU" baseline="0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5A1-47F0-AC1D-ECC8AFF102B8}"/>
                </c:ext>
              </c:extLst>
            </c:dLbl>
            <c:dLbl>
              <c:idx val="1"/>
              <c:layout>
                <c:manualLayout>
                  <c:x val="-3.5592692882787692E-2"/>
                  <c:y val="-2.8913927181588663E-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D37549-4287-4B28-8FB8-0DDA106489BA}" type="CATEGORYNAME">
                      <a:rPr lang="ru-RU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</a:t>
                    </a:r>
                    <a:fld id="{835FBF32-49E8-435F-8871-3AC882A8DA2E}" type="VALUE">
                      <a:rPr lang="ru-RU" baseline="0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5A1-47F0-AC1D-ECC8AFF102B8}"/>
                </c:ext>
              </c:extLst>
            </c:dLbl>
            <c:dLbl>
              <c:idx val="2"/>
              <c:layout>
                <c:manualLayout>
                  <c:x val="-7.9706298100133896E-2"/>
                  <c:y val="-7.42940730392085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4AB769A-2A3B-4525-9143-BD664CA7A9F2}" type="CATEGORYNAME">
                      <a:rPr lang="ru-RU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  </a:t>
                    </a:r>
                    <a:fld id="{CF2FD26A-2706-4AD4-9DDC-2BB6D7102A0E}" type="VALUE">
                      <a:rPr lang="ru-RU" baseline="0" smtClean="0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  <a:fld id="{1C099A20-0860-442D-B5D3-69DC6E3FF109}" type="PERCENTAGE">
                      <a:rPr lang="ru-RU" baseline="0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98655212295728"/>
                      <c:h val="0.23618078564397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5A1-47F0-AC1D-ECC8AFF102B8}"/>
                </c:ext>
              </c:extLst>
            </c:dLbl>
            <c:dLbl>
              <c:idx val="3"/>
              <c:layout>
                <c:manualLayout>
                  <c:x val="-4.6290045428208498E-2"/>
                  <c:y val="4.984209052950600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40CE91-BB52-4689-AD80-3B32DD6DC3A4}" type="CATEGORYNAME">
                      <a:rPr lang="ru-RU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</a:t>
                    </a:r>
                    <a:fld id="{C3C828E9-899D-4655-8B27-38F53374AFAE}" type="VALUE">
                      <a:rPr lang="ru-RU" baseline="0" smtClean="0"/>
                      <a:pPr>
                        <a:defRPr>
                          <a:solidFill>
                            <a:srgbClr val="002060"/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/>
                      <a:t>; 24%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5A1-47F0-AC1D-ECC8AFF102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 с учетом взносов (отчислений) на социальное страхование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31975259.390000001</c:v>
                </c:pt>
                <c:pt idx="1">
                  <c:v>3940408.3</c:v>
                </c:pt>
                <c:pt idx="2">
                  <c:v>3646767.13</c:v>
                </c:pt>
                <c:pt idx="3">
                  <c:v>12957322.289999999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A1-47F0-AC1D-ECC8AFF102B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0.28212</cdr:x>
      <cdr:y>0.04545</cdr:y>
    </cdr:from>
    <cdr:to>
      <cdr:x>0.86326</cdr:x>
      <cdr:y>0.20476</cdr:y>
    </cdr:to>
    <cdr:sp macro="" textlink="">
      <cdr:nvSpPr>
        <cdr:cNvPr id="5" name="TextBox 8">
          <a:extLst xmlns:a="http://schemas.openxmlformats.org/drawingml/2006/main">
            <a:ext uri="{FF2B5EF4-FFF2-40B4-BE49-F238E27FC236}">
              <a16:creationId xmlns:a16="http://schemas.microsoft.com/office/drawing/2014/main" id="{18BB0685-A472-46C1-9E30-752E358F22B6}"/>
            </a:ext>
          </a:extLst>
        </cdr:cNvPr>
        <cdr:cNvSpPr txBox="1"/>
      </cdr:nvSpPr>
      <cdr:spPr>
        <a:xfrm xmlns:a="http://schemas.openxmlformats.org/drawingml/2006/main">
          <a:off x="2293071" y="201957"/>
          <a:ext cx="4723506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11</a:t>
          </a:r>
          <a:r>
            <a:rPr lang="en-US" sz="2000" b="1" dirty="0">
              <a:solidFill>
                <a:srgbClr val="000066"/>
              </a:solidFill>
              <a:ea typeface="Cambria" panose="02040503050406030204" pitchFamily="18" charset="0"/>
            </a:rPr>
            <a:t>4</a:t>
          </a:r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,6 % </a:t>
          </a:r>
        </a:p>
        <a:p xmlns:a="http://schemas.openxmlformats.org/drawingml/2006/main">
          <a:pPr algn="ctr"/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+ </a:t>
          </a:r>
          <a:r>
            <a:rPr lang="ru-RU" altLang="ru-RU" sz="2000" b="1" dirty="0">
              <a:solidFill>
                <a:srgbClr val="000066"/>
              </a:solidFill>
            </a:rPr>
            <a:t>1 744 432,22</a:t>
          </a:r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 рублей</a:t>
          </a:r>
          <a:endParaRPr lang="ru-RU" sz="2000" b="1" dirty="0">
            <a:solidFill>
              <a:srgbClr val="000066"/>
            </a:solidFill>
          </a:endParaRPr>
        </a:p>
      </cdr:txBody>
    </cdr:sp>
  </cdr:relSizeAnchor>
  <cdr:relSizeAnchor xmlns:cdr="http://schemas.openxmlformats.org/drawingml/2006/chartDrawing">
    <cdr:from>
      <cdr:x>0.39322</cdr:x>
      <cdr:y>0.16667</cdr:y>
    </cdr:from>
    <cdr:to>
      <cdr:x>0.76071</cdr:x>
      <cdr:y>0.43939</cdr:y>
    </cdr:to>
    <cdr:sp macro="" textlink="">
      <cdr:nvSpPr>
        <cdr:cNvPr id="3" name="Стрелка: круговая 2">
          <a:extLst xmlns:a="http://schemas.openxmlformats.org/drawingml/2006/main">
            <a:ext uri="{FF2B5EF4-FFF2-40B4-BE49-F238E27FC236}">
              <a16:creationId xmlns:a16="http://schemas.microsoft.com/office/drawing/2014/main" id="{7BF82562-3D3B-49D0-BD79-0B87281D6317}"/>
            </a:ext>
          </a:extLst>
        </cdr:cNvPr>
        <cdr:cNvSpPr/>
      </cdr:nvSpPr>
      <cdr:spPr>
        <a:xfrm xmlns:a="http://schemas.openxmlformats.org/drawingml/2006/main">
          <a:off x="3313187" y="792088"/>
          <a:ext cx="3096344" cy="1296144"/>
        </a:xfrm>
        <a:prstGeom xmlns:a="http://schemas.openxmlformats.org/drawingml/2006/main" prst="circularArrow">
          <a:avLst>
            <a:gd name="adj1" fmla="val 2056"/>
            <a:gd name="adj2" fmla="val 1142319"/>
            <a:gd name="adj3" fmla="val 20212341"/>
            <a:gd name="adj4" fmla="val 10800000"/>
            <a:gd name="adj5" fmla="val 18902"/>
          </a:avLst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0.28212</cdr:x>
      <cdr:y>0.04545</cdr:y>
    </cdr:from>
    <cdr:to>
      <cdr:x>0.86326</cdr:x>
      <cdr:y>0.20476</cdr:y>
    </cdr:to>
    <cdr:sp macro="" textlink="">
      <cdr:nvSpPr>
        <cdr:cNvPr id="5" name="TextBox 8">
          <a:extLst xmlns:a="http://schemas.openxmlformats.org/drawingml/2006/main">
            <a:ext uri="{FF2B5EF4-FFF2-40B4-BE49-F238E27FC236}">
              <a16:creationId xmlns:a16="http://schemas.microsoft.com/office/drawing/2014/main" id="{18BB0685-A472-46C1-9E30-752E358F22B6}"/>
            </a:ext>
          </a:extLst>
        </cdr:cNvPr>
        <cdr:cNvSpPr txBox="1"/>
      </cdr:nvSpPr>
      <cdr:spPr>
        <a:xfrm xmlns:a="http://schemas.openxmlformats.org/drawingml/2006/main">
          <a:off x="2293071" y="201957"/>
          <a:ext cx="4723506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103,1 % </a:t>
          </a:r>
        </a:p>
        <a:p xmlns:a="http://schemas.openxmlformats.org/drawingml/2006/main">
          <a:pPr algn="ctr"/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+ </a:t>
          </a:r>
          <a:r>
            <a:rPr lang="ru-RU" altLang="ru-RU" sz="2000" b="1" dirty="0">
              <a:solidFill>
                <a:srgbClr val="000066"/>
              </a:solidFill>
            </a:rPr>
            <a:t>1 561 830,17</a:t>
          </a:r>
          <a:r>
            <a:rPr lang="ru-RU" sz="2000" b="1" dirty="0">
              <a:solidFill>
                <a:srgbClr val="000066"/>
              </a:solidFill>
              <a:ea typeface="Cambria" panose="02040503050406030204" pitchFamily="18" charset="0"/>
            </a:rPr>
            <a:t> рублей</a:t>
          </a:r>
          <a:endParaRPr lang="ru-RU" sz="2000" b="1" dirty="0">
            <a:solidFill>
              <a:srgbClr val="000066"/>
            </a:solidFill>
          </a:endParaRPr>
        </a:p>
      </cdr:txBody>
    </cdr:sp>
  </cdr:relSizeAnchor>
  <cdr:relSizeAnchor xmlns:cdr="http://schemas.openxmlformats.org/drawingml/2006/chartDrawing">
    <cdr:from>
      <cdr:x>0.39322</cdr:x>
      <cdr:y>0.16667</cdr:y>
    </cdr:from>
    <cdr:to>
      <cdr:x>0.76071</cdr:x>
      <cdr:y>0.43939</cdr:y>
    </cdr:to>
    <cdr:sp macro="" textlink="">
      <cdr:nvSpPr>
        <cdr:cNvPr id="3" name="Стрелка: круговая 2">
          <a:extLst xmlns:a="http://schemas.openxmlformats.org/drawingml/2006/main">
            <a:ext uri="{FF2B5EF4-FFF2-40B4-BE49-F238E27FC236}">
              <a16:creationId xmlns:a16="http://schemas.microsoft.com/office/drawing/2014/main" id="{7BF82562-3D3B-49D0-BD79-0B87281D6317}"/>
            </a:ext>
          </a:extLst>
        </cdr:cNvPr>
        <cdr:cNvSpPr/>
      </cdr:nvSpPr>
      <cdr:spPr>
        <a:xfrm xmlns:a="http://schemas.openxmlformats.org/drawingml/2006/main">
          <a:off x="3313187" y="792088"/>
          <a:ext cx="3096344" cy="1296144"/>
        </a:xfrm>
        <a:prstGeom xmlns:a="http://schemas.openxmlformats.org/drawingml/2006/main" prst="circularArrow">
          <a:avLst>
            <a:gd name="adj1" fmla="val 2056"/>
            <a:gd name="adj2" fmla="val 1142319"/>
            <a:gd name="adj3" fmla="val 20212341"/>
            <a:gd name="adj4" fmla="val 10800000"/>
            <a:gd name="adj5" fmla="val 18902"/>
          </a:avLst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3D3D1-1932-4626-9571-1728B8397A6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0A32B-F661-4794-AA84-CCBD7BA961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40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9">
            <a:extLst>
              <a:ext uri="{FF2B5EF4-FFF2-40B4-BE49-F238E27FC236}">
                <a16:creationId xmlns:a16="http://schemas.microsoft.com/office/drawing/2014/main" id="{749A9C5E-EDE6-4B2F-A329-80AAE942BC63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7562850" y="59007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1pPr>
            <a:lvl2pPr marL="742950" indent="-285750" algn="ctr"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2pPr>
            <a:lvl3pPr marL="1143000" indent="-228600" algn="ctr"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3pPr>
            <a:lvl4pPr marL="1600200" indent="-228600" algn="ctr"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4pPr>
            <a:lvl5pPr marL="2057400" indent="-228600" algn="ctr"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Times New Roman" panose="02020603050405020304" pitchFamily="18" charset="0"/>
                <a:ea typeface="굴림" pitchFamily="34" charset="-127"/>
              </a:defRPr>
            </a:lvl9pPr>
          </a:lstStyle>
          <a:p>
            <a:pPr>
              <a:defRPr/>
            </a:pPr>
            <a:r>
              <a:rPr lang="en-US" altLang="ko-KR" sz="2400" b="1">
                <a:latin typeface="Verdana" panose="020B0604030504040204" pitchFamily="34" charset="0"/>
              </a:rPr>
              <a:t>LOGO</a:t>
            </a:r>
          </a:p>
        </p:txBody>
      </p:sp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552450" y="1870075"/>
            <a:ext cx="6821488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altLang="zh-CN"/>
              <a:t>Образец заголовка</a:t>
            </a:r>
            <a:endParaRPr lang="zh-CN" altLang="en-US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BCD90F0C-00B0-435F-96CB-DC223A073D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553200"/>
            <a:ext cx="21336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5FEBC44-583C-4FAB-B696-D1F7F6393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152400"/>
          </a:xfrm>
        </p:spPr>
        <p:txBody>
          <a:bodyPr/>
          <a:lstStyle>
            <a:lvl1pPr algn="ctr">
              <a:defRPr sz="1400" b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DAB84B66-D1B6-404A-B756-6742622935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553200"/>
            <a:ext cx="21336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7AF17AD-A31B-47FC-B416-8C7101FF5EF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3895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247FD44-07B3-4346-B68A-38C992BD54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5175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9075" y="439738"/>
            <a:ext cx="2117725" cy="58308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1138" y="439738"/>
            <a:ext cx="6205537" cy="58308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61F4E342-C1CB-4229-853D-86D6D58FD53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9946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F16DFD6F-42C9-400F-A060-07D94C157B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2388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A9DB636F-98BD-430D-AD48-CAE5E1C29B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6466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17625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17625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58C23CA-1679-43A7-9D29-D5E4D33B543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6435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3D63A5A-FA2C-4C3E-B82B-256BD6D6A9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9506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98550654-7299-48FC-8F8E-0C00237481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0822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72CFBDB6-3DA7-4E3F-84BB-251C41F836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4897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FE895DC7-B041-4333-9A37-599E9B0329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90532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6A9F9BC9-0D08-4C7C-9263-6BBF735C4C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594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1">
            <a:extLst>
              <a:ext uri="{FF2B5EF4-FFF2-40B4-BE49-F238E27FC236}">
                <a16:creationId xmlns:a16="http://schemas.microsoft.com/office/drawing/2014/main" id="{26DC6236-EE61-44FE-9433-D90A5940B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">
          <a:xfrm>
            <a:off x="211138" y="439738"/>
            <a:ext cx="784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/>
              <a:t>Образец заголовка</a:t>
            </a:r>
            <a:endParaRPr lang="en-US" altLang="ko-KR"/>
          </a:p>
        </p:txBody>
      </p:sp>
      <p:sp>
        <p:nvSpPr>
          <p:cNvPr id="1027" name="Rectangle 22">
            <a:extLst>
              <a:ext uri="{FF2B5EF4-FFF2-40B4-BE49-F238E27FC236}">
                <a16:creationId xmlns:a16="http://schemas.microsoft.com/office/drawing/2014/main" id="{8B2A3237-51DB-40A4-B555-55DB561301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7625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/>
              <a:t>Образец текста</a:t>
            </a:r>
          </a:p>
          <a:p>
            <a:pPr lvl="1"/>
            <a:r>
              <a:rPr lang="ru-RU" altLang="ko-KR"/>
              <a:t>Второй уровень</a:t>
            </a:r>
          </a:p>
          <a:p>
            <a:pPr lvl="2"/>
            <a:r>
              <a:rPr lang="ru-RU" altLang="ko-KR"/>
              <a:t>Третий уровень</a:t>
            </a:r>
          </a:p>
          <a:p>
            <a:pPr lvl="3"/>
            <a:r>
              <a:rPr lang="ru-RU" altLang="ko-KR"/>
              <a:t>Четвертый уровень</a:t>
            </a:r>
          </a:p>
          <a:p>
            <a:pPr lvl="4"/>
            <a:r>
              <a:rPr lang="ru-RU" altLang="ko-KR"/>
              <a:t>Пятый уровень</a:t>
            </a:r>
            <a:endParaRPr lang="en-US" altLang="ko-KR"/>
          </a:p>
        </p:txBody>
      </p:sp>
      <p:sp>
        <p:nvSpPr>
          <p:cNvPr id="12312" name="Rectangle 24">
            <a:extLst>
              <a:ext uri="{FF2B5EF4-FFF2-40B4-BE49-F238E27FC236}">
                <a16:creationId xmlns:a16="http://schemas.microsoft.com/office/drawing/2014/main" id="{EB325058-76E6-4994-81F8-56751EEC4D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927850" y="6342063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600" b="1">
                <a:effectLst/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1111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u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60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82">
            <a:extLst>
              <a:ext uri="{FF2B5EF4-FFF2-40B4-BE49-F238E27FC236}">
                <a16:creationId xmlns:a16="http://schemas.microsoft.com/office/drawing/2014/main" id="{7E5DB229-BAFF-4976-993E-04849C4F1235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941294" y="1870075"/>
            <a:ext cx="5298141" cy="1760631"/>
          </a:xfrm>
        </p:spPr>
        <p:txBody>
          <a:bodyPr/>
          <a:lstStyle/>
          <a:p>
            <a:pPr algn="l"/>
            <a:r>
              <a:rPr lang="ru-RU" altLang="ko-KR" sz="5400" dirty="0">
                <a:solidFill>
                  <a:srgbClr val="000066"/>
                </a:solidFill>
                <a:latin typeface="Monotype Corsiva" panose="03010101010201010101" pitchFamily="66" charset="0"/>
              </a:rPr>
              <a:t>Информация об исполнении бюджета за          2023 год</a:t>
            </a:r>
            <a:endParaRPr lang="en-US" altLang="ko-KR" sz="5400" dirty="0">
              <a:solidFill>
                <a:srgbClr val="000066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075" name="Rectangle 380">
            <a:extLst>
              <a:ext uri="{FF2B5EF4-FFF2-40B4-BE49-F238E27FC236}">
                <a16:creationId xmlns:a16="http://schemas.microsoft.com/office/drawing/2014/main" id="{D8EAAFAE-D7A0-4AC4-AB85-F9DEA53FB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365" y="3711389"/>
            <a:ext cx="4661647" cy="860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u"/>
              <a:defRPr sz="2400" b="1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66"/>
              </a:buClr>
              <a:buSzPct val="6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r>
              <a:rPr lang="ru-RU" altLang="ko-KR" sz="5200" dirty="0">
                <a:solidFill>
                  <a:schemeClr val="bg1"/>
                </a:solidFill>
                <a:latin typeface="Monotype Corsiva" panose="03010101010201010101" pitchFamily="66" charset="0"/>
              </a:rPr>
              <a:t>Чечерский район</a:t>
            </a:r>
            <a:endParaRPr lang="en-US" altLang="ko-KR" sz="52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12">
            <a:extLst>
              <a:ext uri="{FF2B5EF4-FFF2-40B4-BE49-F238E27FC236}">
                <a16:creationId xmlns:a16="http://schemas.microsoft.com/office/drawing/2014/main" id="{1D203AE2-5F1B-4F4D-80E7-24B2029E1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861560"/>
              </p:ext>
            </p:extLst>
          </p:nvPr>
        </p:nvGraphicFramePr>
        <p:xfrm>
          <a:off x="1001943" y="1707468"/>
          <a:ext cx="7380525" cy="3843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783976"/>
            <a:ext cx="7856911" cy="3843174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67310D4-55E3-4E0B-8BE4-C0AE8C73AA35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533868" y="621250"/>
            <a:ext cx="784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11111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ko-KR" sz="4400" dirty="0">
                <a:solidFill>
                  <a:srgbClr val="000066"/>
                </a:solidFill>
                <a:latin typeface="Monotype Corsiva" panose="03010101010201010101" pitchFamily="66" charset="0"/>
                <a:ea typeface="굴림" pitchFamily="34" charset="-127"/>
              </a:rPr>
              <a:t>Структура расходов</a:t>
            </a:r>
            <a:endParaRPr lang="zh-CN" altLang="en-US" sz="4400" kern="0" dirty="0">
              <a:solidFill>
                <a:srgbClr val="000066"/>
              </a:solidFill>
              <a:latin typeface="Monotype Corsiva" panose="03010101010201010101" pitchFamily="66" charset="0"/>
              <a:ea typeface="굴림" pitchFamily="34" charset="-127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315E42A-43B5-4B17-BBF7-1A6FAE13D90D}"/>
              </a:ext>
            </a:extLst>
          </p:cNvPr>
          <p:cNvSpPr/>
          <p:nvPr/>
        </p:nvSpPr>
        <p:spPr>
          <a:xfrm>
            <a:off x="932328" y="1307358"/>
            <a:ext cx="63021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002060"/>
                </a:solidFill>
                <a:latin typeface="+mn-lt"/>
              </a:rPr>
              <a:t>Всего расходов – 52 519 757,11 рублей</a:t>
            </a:r>
          </a:p>
        </p:txBody>
      </p:sp>
    </p:spTree>
    <p:extLst>
      <p:ext uri="{BB962C8B-B14F-4D97-AF65-F5344CB8AC3E}">
        <p14:creationId xmlns:p14="http://schemas.microsoft.com/office/powerpoint/2010/main" val="4101562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661213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497541"/>
            <a:ext cx="7772400" cy="5047130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>
              <a:spcBef>
                <a:spcPct val="0"/>
              </a:spcBef>
            </a:pPr>
            <a:r>
              <a:rPr lang="ru-RU" altLang="ru-RU" sz="2100" b="0" dirty="0"/>
              <a:t>В сложившейся структуре расходов бюджета района 39 562 434,82 рублей или 75% составили первоочередные статьи расходов.</a:t>
            </a:r>
          </a:p>
          <a:p>
            <a:pPr indent="361950" algn="just">
              <a:spcBef>
                <a:spcPct val="0"/>
              </a:spcBef>
            </a:pPr>
            <a:r>
              <a:rPr lang="ru-RU" altLang="ru-RU" sz="2100" b="0" dirty="0"/>
              <a:t>На выплату заработной платы с учетом взносов (отчислений) на социальное страхование в отчетном   периоде  направлено  31 975 259,39 рублей, что составляет </a:t>
            </a:r>
            <a:r>
              <a:rPr lang="en-US" altLang="ru-RU" sz="2100" b="0" dirty="0"/>
              <a:t>61</a:t>
            </a:r>
            <a:r>
              <a:rPr lang="ru-RU" altLang="ru-RU" sz="2100" b="0" dirty="0"/>
              <a:t>% в общих расходах   бюджета. К уточненным годовым назначениям исполнено 99,5%.</a:t>
            </a: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indent="361950" algn="just">
              <a:spcBef>
                <a:spcPct val="0"/>
              </a:spcBef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   по   поэтапному    повышению     уровня    оплаты   труда   работников   бюджетных</a:t>
            </a:r>
            <a:endParaRPr lang="ru-RU" altLang="ru-RU" sz="2100" b="0" dirty="0"/>
          </a:p>
        </p:txBody>
      </p:sp>
    </p:spTree>
    <p:extLst>
      <p:ext uri="{BB962C8B-B14F-4D97-AF65-F5344CB8AC3E}">
        <p14:creationId xmlns:p14="http://schemas.microsoft.com/office/powerpoint/2010/main" val="1526447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22259"/>
            <a:ext cx="7772400" cy="58270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823" y="394448"/>
            <a:ext cx="7772400" cy="5011270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организаций, установленной Программой социально-экономического развития Республики  Беларусь  на 2021-2025 годы, в  сумме  1 775 308,20 рублей.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solidFill>
                  <a:srgbClr val="00206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 на питание составили 641 115,09 рублей или 1%  в  общих  расходах   бюджета. Исполнено 98,9% от годового плана.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solidFill>
                  <a:srgbClr val="00206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 направлено 903 286,09 рублей, что составляет 2% в общих расходах бюджета. Исполнено 100% от  годового плана.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solidFill>
                  <a:srgbClr val="002060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                     2 396 007,12 рублей или 5% от общих расходов бюджета, исполнение составило 96,2% от годовых </a:t>
            </a: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назначений, из них:</a:t>
            </a:r>
          </a:p>
        </p:txBody>
      </p:sp>
    </p:spTree>
    <p:extLst>
      <p:ext uri="{BB962C8B-B14F-4D97-AF65-F5344CB8AC3E}">
        <p14:creationId xmlns:p14="http://schemas.microsoft.com/office/powerpoint/2010/main" val="1346892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602941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654424"/>
            <a:ext cx="7772400" cy="4867835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- за счёт субвенций, передаваемых из республиканского  бюджета  на  выплату  льгот  и</a:t>
            </a:r>
            <a:endParaRPr lang="ru-RU" altLang="ru-RU" sz="2100" b="0" dirty="0">
              <a:solidFill>
                <a:srgbClr val="002060"/>
              </a:solidFill>
            </a:endParaRPr>
          </a:p>
          <a:p>
            <a:pPr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компенсаций и бесплатное питание учащихся –         975 786,60</a:t>
            </a:r>
            <a:r>
              <a:rPr lang="en-US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рублей или 93,4% от годовых назначений;</a:t>
            </a:r>
          </a:p>
          <a:p>
            <a:pPr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- на выплату государственной адресной  социальной помощи населению – 424 886,86 рублей  или  97,3% от плановых назначений; </a:t>
            </a:r>
          </a:p>
          <a:p>
            <a:pPr indent="361950" algn="just">
              <a:spcBef>
                <a:spcPct val="0"/>
              </a:spcBef>
              <a:buFontTx/>
              <a:buChar char="-"/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 на бесплатное обеспечение продуктами питания детей первых двух лет жизни – 64 177,95 рублей или 87,1% от уточненного годового плана; </a:t>
            </a:r>
          </a:p>
          <a:p>
            <a:pPr indent="361950" algn="just">
              <a:spcBef>
                <a:spcPct val="0"/>
              </a:spcBef>
              <a:buFontTx/>
              <a:buChar char="-"/>
              <a:defRPr/>
            </a:pPr>
            <a:r>
              <a:rPr lang="ru-RU" altLang="ru-RU" sz="2100" b="0" dirty="0">
                <a:ea typeface="Cambria" panose="02040503050406030204" pitchFamily="18" charset="0"/>
              </a:rPr>
              <a:t> выплаты педагогическим  работникам на приобретение методической литературы, выплаты на детей-сирот   и   детей,   оставшихся   без    попечения родителей  и  возмещение    расходов   по  содержанию детей в  детских домах  семейного типа, </a:t>
            </a:r>
            <a:endParaRPr lang="ru-RU" altLang="ru-RU" sz="2100" b="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668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549153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9929" y="313766"/>
            <a:ext cx="7772400" cy="5029200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</a:rPr>
              <a:t>опекунских и </a:t>
            </a:r>
            <a:r>
              <a:rPr lang="ru-RU" altLang="ru-RU" sz="2100" b="0" dirty="0"/>
              <a:t>приёмных семьях – 309 638,12 рублей или 99,1% от годового плана; </a:t>
            </a:r>
          </a:p>
          <a:p>
            <a:pPr algn="just">
              <a:spcBef>
                <a:spcPct val="0"/>
              </a:spcBef>
              <a:defRPr/>
            </a:pPr>
            <a:r>
              <a:rPr lang="ru-RU" altLang="ru-RU" sz="2100" b="0" dirty="0"/>
              <a:t>- на оплату медикаментов, отпускаемых бесплатно и  на  льготных  условиях  по  рецептам врачей,   бесплатное   зубопротезирование  –     506 440,66 рублей или 100% от плана;</a:t>
            </a:r>
          </a:p>
          <a:p>
            <a:pPr indent="361950" algn="just">
              <a:spcBef>
                <a:spcPct val="0"/>
              </a:spcBef>
              <a:buFontTx/>
              <a:buChar char="-"/>
              <a:defRPr/>
            </a:pPr>
            <a:r>
              <a:rPr lang="en-US" altLang="ru-RU" sz="2100" b="0" dirty="0"/>
              <a:t> </a:t>
            </a:r>
            <a:r>
              <a:rPr lang="ru-RU" altLang="ru-RU" sz="2100" b="0" dirty="0"/>
              <a:t>на выплату стипендий спортсменам – 789,06 рублей; </a:t>
            </a:r>
            <a:endParaRPr lang="ru-RU" altLang="ru-RU" sz="2100" b="0" dirty="0">
              <a:solidFill>
                <a:srgbClr val="FF0000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361950" algn="just">
              <a:spcBef>
                <a:spcPct val="0"/>
              </a:spcBef>
              <a:buFontTx/>
              <a:buChar char="-"/>
              <a:defRPr/>
            </a:pPr>
            <a:r>
              <a:rPr lang="ru-RU" altLang="ru-RU" sz="2100" b="0" dirty="0"/>
              <a:t>на выплату других трансфертов населению –             114 287,87 рублей (расходы  на  погребение, помощь семьям к учебному году и др.).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Расходы  на  оплату  коммунальных  услуг   составили 3 646 767,13 рублей или 7% от общих расходов бюджета. По бюджету района расходы профинансированы на 98,0 % к годовому плану.</a:t>
            </a:r>
            <a:endParaRPr lang="ru-RU" altLang="ru-RU" sz="2100" dirty="0"/>
          </a:p>
        </p:txBody>
      </p:sp>
    </p:spTree>
    <p:extLst>
      <p:ext uri="{BB962C8B-B14F-4D97-AF65-F5344CB8AC3E}">
        <p14:creationId xmlns:p14="http://schemas.microsoft.com/office/powerpoint/2010/main" val="3284428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12">
            <a:extLst>
              <a:ext uri="{FF2B5EF4-FFF2-40B4-BE49-F238E27FC236}">
                <a16:creationId xmlns:a16="http://schemas.microsoft.com/office/drawing/2014/main" id="{1D203AE2-5F1B-4F4D-80E7-24B2029E1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403617"/>
              </p:ext>
            </p:extLst>
          </p:nvPr>
        </p:nvGraphicFramePr>
        <p:xfrm>
          <a:off x="428391" y="1680383"/>
          <a:ext cx="8444753" cy="3804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163732"/>
            <a:ext cx="7856911" cy="4233021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67310D4-55E3-4E0B-8BE4-C0AE8C73AA35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506973" y="554132"/>
            <a:ext cx="784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11111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ko-KR" sz="4400" dirty="0">
                <a:solidFill>
                  <a:srgbClr val="000066"/>
                </a:solidFill>
                <a:latin typeface="Monotype Corsiva" panose="03010101010201010101" pitchFamily="66" charset="0"/>
                <a:ea typeface="굴림" pitchFamily="34" charset="-127"/>
              </a:rPr>
              <a:t>Структура расходов</a:t>
            </a:r>
            <a:endParaRPr lang="zh-CN" altLang="en-US" sz="4400" kern="0" dirty="0">
              <a:solidFill>
                <a:srgbClr val="000066"/>
              </a:solidFill>
              <a:latin typeface="Monotype Corsiva" panose="03010101010201010101" pitchFamily="66" charset="0"/>
              <a:ea typeface="굴림" pitchFamily="34" charset="-127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315E42A-43B5-4B17-BBF7-1A6FAE13D90D}"/>
              </a:ext>
            </a:extLst>
          </p:cNvPr>
          <p:cNvSpPr/>
          <p:nvPr/>
        </p:nvSpPr>
        <p:spPr>
          <a:xfrm>
            <a:off x="641632" y="1280273"/>
            <a:ext cx="6216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002060"/>
                </a:solidFill>
                <a:latin typeface="+mn-lt"/>
              </a:rPr>
              <a:t>Всего расходов – 52 519 757,11 рублей</a:t>
            </a:r>
          </a:p>
        </p:txBody>
      </p:sp>
    </p:spTree>
    <p:extLst>
      <p:ext uri="{BB962C8B-B14F-4D97-AF65-F5344CB8AC3E}">
        <p14:creationId xmlns:p14="http://schemas.microsoft.com/office/powerpoint/2010/main" val="3513102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Доходы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313764"/>
            <a:ext cx="7856911" cy="4984377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r>
              <a:rPr lang="ru-RU" sz="2100" b="0" dirty="0"/>
              <a:t>Доходы консолидированного бюджета района за 2023 год с учетом безвозмездных поступлений из республиканского и областного бюджетов сформированы в объеме 52 871 575,66 рублей.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В их структуре удельный вес собственных доходов составляет 26%, безвозмездных поступлений – 74%.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За  2023  год  в  бюджет  района  поступило             13 724 146,24 рублей </a:t>
            </a:r>
            <a:r>
              <a:rPr lang="en-US" altLang="ru-RU" sz="2100" b="0" dirty="0"/>
              <a:t> </a:t>
            </a:r>
            <a:r>
              <a:rPr lang="ru-RU" altLang="ru-RU" sz="2100" b="0" dirty="0"/>
              <a:t>собственных </a:t>
            </a:r>
            <a:r>
              <a:rPr lang="en-US" altLang="ru-RU" sz="2100" b="0" dirty="0"/>
              <a:t> </a:t>
            </a:r>
            <a:r>
              <a:rPr lang="ru-RU" altLang="ru-RU" sz="2100" b="0" dirty="0"/>
              <a:t>доходов. Годовые плановые назначения исполнены на 100,8%</a:t>
            </a:r>
            <a:r>
              <a:rPr lang="ru-RU" sz="2100" b="0" dirty="0"/>
              <a:t>(в 2022 году - на 100,5%).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По сравнению  с   предыдущим 2022 годом в 2023 году объем собственных бюджетных  ресурсов увеличился на 14,6%, что составляет </a:t>
            </a:r>
            <a:r>
              <a:rPr lang="ru-RU" sz="2100" b="0" dirty="0"/>
              <a:t>1 744 432,22</a:t>
            </a:r>
            <a:r>
              <a:rPr lang="ru-RU" altLang="ru-RU" sz="2100" b="0" dirty="0"/>
              <a:t> рублей.</a:t>
            </a:r>
            <a:endParaRPr lang="ru-RU" sz="2100" b="0" dirty="0"/>
          </a:p>
        </p:txBody>
      </p:sp>
    </p:spTree>
    <p:extLst>
      <p:ext uri="{BB962C8B-B14F-4D97-AF65-F5344CB8AC3E}">
        <p14:creationId xmlns:p14="http://schemas.microsoft.com/office/powerpoint/2010/main" val="422039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B81753DD-425B-4ED1-BAE9-F3AFDB1BD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294" y="554132"/>
            <a:ext cx="8848165" cy="609600"/>
          </a:xfrm>
        </p:spPr>
        <p:txBody>
          <a:bodyPr/>
          <a:lstStyle/>
          <a:p>
            <a:pPr eaLnBrk="1" hangingPunct="1"/>
            <a:r>
              <a:rPr lang="ru-RU" altLang="ko-KR" sz="4000" dirty="0">
                <a:solidFill>
                  <a:srgbClr val="000066"/>
                </a:solidFill>
                <a:latin typeface="Monotype Corsiva" panose="03010101010201010101" pitchFamily="66" charset="0"/>
                <a:ea typeface="굴림" pitchFamily="34" charset="-127"/>
              </a:rPr>
              <a:t>Динамика поступлений собственных доходов</a:t>
            </a:r>
            <a:endParaRPr lang="zh-CN" altLang="en-US" sz="4000" dirty="0">
              <a:solidFill>
                <a:srgbClr val="000066"/>
              </a:solidFill>
              <a:latin typeface="Monotype Corsiva" panose="03010101010201010101" pitchFamily="66" charset="0"/>
              <a:ea typeface="굴림" pitchFamily="34" charset="-127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7E079993-761F-4005-93C4-09FA15C58E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227404"/>
              </p:ext>
            </p:extLst>
          </p:nvPr>
        </p:nvGraphicFramePr>
        <p:xfrm>
          <a:off x="557773" y="1323788"/>
          <a:ext cx="8128000" cy="4443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00B9EC-2CFD-4E04-9BA6-B788D20606B2}"/>
              </a:ext>
            </a:extLst>
          </p:cNvPr>
          <p:cNvSpPr/>
          <p:nvPr/>
        </p:nvSpPr>
        <p:spPr>
          <a:xfrm>
            <a:off x="726140" y="5501994"/>
            <a:ext cx="51188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Monotype Corsiva" panose="03010101010201010101" pitchFamily="66" charset="0"/>
              </a:rPr>
              <a:t>ДОХОДЫ БЮДЖЕТА</a:t>
            </a:r>
            <a:endParaRPr lang="ru-RU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Доходы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68941"/>
            <a:ext cx="7856911" cy="4957483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За 2023 год в структуре доходной части бюджета района удельный вес собственных доходов составляет 26%, дотации – 57%, межбюджетных трансфертов – 7%, субвенций – 10%.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Дотация, причитающаяся району, получена в сумме 30 310 916,59 рублей, что составляет 100% от уточненного годового плана на 2023 год.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В 2023 году из областного бюджета в районный бюджет поступило межбюджетных трансфертов в сумме 3 363 230,28 рублей, что составляет 96% от  уточненного годового плана.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/>
              <a:t>Общая сумма полученных за 2023 год субвенций составила 5 473 282,55 рублей или 98% от уточненного плана на 2023 год.</a:t>
            </a:r>
            <a:endParaRPr lang="ru-RU" sz="2100" b="0" dirty="0"/>
          </a:p>
        </p:txBody>
      </p:sp>
    </p:spTree>
    <p:extLst>
      <p:ext uri="{BB962C8B-B14F-4D97-AF65-F5344CB8AC3E}">
        <p14:creationId xmlns:p14="http://schemas.microsoft.com/office/powerpoint/2010/main" val="81086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12">
            <a:extLst>
              <a:ext uri="{FF2B5EF4-FFF2-40B4-BE49-F238E27FC236}">
                <a16:creationId xmlns:a16="http://schemas.microsoft.com/office/drawing/2014/main" id="{1D203AE2-5F1B-4F4D-80E7-24B2029E1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808893"/>
              </p:ext>
            </p:extLst>
          </p:nvPr>
        </p:nvGraphicFramePr>
        <p:xfrm>
          <a:off x="932329" y="1253187"/>
          <a:ext cx="7646895" cy="4297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Доходы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057" y="1222002"/>
            <a:ext cx="7856911" cy="4233021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67310D4-55E3-4E0B-8BE4-C0AE8C73AA35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506973" y="554132"/>
            <a:ext cx="784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11111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1111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ko-KR" sz="4400" dirty="0">
                <a:solidFill>
                  <a:srgbClr val="000066"/>
                </a:solidFill>
                <a:latin typeface="Monotype Corsiva" panose="03010101010201010101" pitchFamily="66" charset="0"/>
                <a:ea typeface="굴림" pitchFamily="34" charset="-127"/>
              </a:rPr>
              <a:t>Структура доходов</a:t>
            </a:r>
            <a:endParaRPr lang="zh-CN" altLang="en-US" sz="4400" kern="0" dirty="0">
              <a:solidFill>
                <a:srgbClr val="000066"/>
              </a:solidFill>
              <a:latin typeface="Monotype Corsiva" panose="03010101010201010101" pitchFamily="66" charset="0"/>
              <a:ea typeface="굴림" pitchFamily="34" charset="-127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315E42A-43B5-4B17-BBF7-1A6FAE13D90D}"/>
              </a:ext>
            </a:extLst>
          </p:cNvPr>
          <p:cNvSpPr/>
          <p:nvPr/>
        </p:nvSpPr>
        <p:spPr>
          <a:xfrm>
            <a:off x="932328" y="1307358"/>
            <a:ext cx="63021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002060"/>
                </a:solidFill>
                <a:latin typeface="+mn-lt"/>
              </a:rPr>
              <a:t>Всего доходов – 52 871 575,66 рублей</a:t>
            </a:r>
          </a:p>
        </p:txBody>
      </p:sp>
    </p:spTree>
    <p:extLst>
      <p:ext uri="{BB962C8B-B14F-4D97-AF65-F5344CB8AC3E}">
        <p14:creationId xmlns:p14="http://schemas.microsoft.com/office/powerpoint/2010/main" val="325456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444" y="502025"/>
            <a:ext cx="7885112" cy="4867834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>
              <a:spcBef>
                <a:spcPct val="0"/>
              </a:spcBef>
            </a:pPr>
            <a:r>
              <a:rPr lang="ru-RU" altLang="ru-RU" sz="2100" b="0" dirty="0"/>
              <a:t>Расходы бюджета района за 2023 год произведены в пределах поступивших в бюджет доходов и средств из республиканского и областного бюджетов, и составили 52 519 757,11 рублей или 98,7% к уточненным плановым назначениям отчетного периода </a:t>
            </a:r>
            <a:r>
              <a:rPr lang="ru-RU" sz="2100" b="0" dirty="0"/>
              <a:t>(уточненный план на 2023 год – 53 184 975,83 рублей)</a:t>
            </a:r>
            <a:r>
              <a:rPr lang="ru-RU" altLang="ru-RU" sz="2100" b="0" dirty="0"/>
              <a:t>.</a:t>
            </a:r>
          </a:p>
          <a:p>
            <a:pPr indent="361950" algn="just">
              <a:spcBef>
                <a:spcPct val="0"/>
              </a:spcBef>
            </a:pPr>
            <a:r>
              <a:rPr lang="ru-RU" altLang="ru-RU" sz="2100" b="0" dirty="0"/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</a:t>
            </a:r>
            <a:r>
              <a:rPr lang="en-US" altLang="ru-RU" sz="2100" b="0" dirty="0"/>
              <a:t> </a:t>
            </a:r>
            <a:r>
              <a:rPr lang="ru-RU" altLang="ru-RU" sz="2100" b="0" dirty="0"/>
              <a:t>медикаменты,</a:t>
            </a:r>
            <a:r>
              <a:rPr lang="en-US" altLang="ru-RU" sz="2100" b="0" dirty="0"/>
              <a:t> </a:t>
            </a:r>
            <a:r>
              <a:rPr lang="ru-RU" altLang="ru-RU" sz="2100" b="0" dirty="0"/>
              <a:t>трансферты, коммунальные</a:t>
            </a:r>
            <a:r>
              <a:rPr lang="en-US" altLang="ru-RU" sz="2100" b="0" dirty="0"/>
              <a:t> </a:t>
            </a:r>
            <a:r>
              <a:rPr lang="ru-RU" altLang="ru-RU" sz="2100" b="0" dirty="0"/>
              <a:t>услуги). </a:t>
            </a:r>
            <a:br>
              <a:rPr lang="ru-RU" altLang="ru-RU" sz="2100" b="0" dirty="0"/>
            </a:br>
            <a:r>
              <a:rPr lang="ru-RU" altLang="ru-RU" sz="2100" b="0" dirty="0">
                <a:solidFill>
                  <a:srgbClr val="66FF99"/>
                </a:solidFill>
              </a:rPr>
              <a:t>    </a:t>
            </a:r>
            <a:r>
              <a:rPr lang="ru-RU" altLang="ru-RU" sz="2100" b="0" dirty="0">
                <a:solidFill>
                  <a:srgbClr val="002060"/>
                </a:solidFill>
              </a:rPr>
              <a:t>По сравнению с 2022 годом расходы бюджета района увеличились на 1 561 830,17 рублей или на 3,1%. </a:t>
            </a:r>
          </a:p>
        </p:txBody>
      </p:sp>
    </p:spTree>
    <p:extLst>
      <p:ext uri="{BB962C8B-B14F-4D97-AF65-F5344CB8AC3E}">
        <p14:creationId xmlns:p14="http://schemas.microsoft.com/office/powerpoint/2010/main" val="1789051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B81753DD-425B-4ED1-BAE9-F3AFDB1BD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7773" y="554132"/>
            <a:ext cx="8128000" cy="609600"/>
          </a:xfrm>
        </p:spPr>
        <p:txBody>
          <a:bodyPr/>
          <a:lstStyle/>
          <a:p>
            <a:pPr eaLnBrk="1" hangingPunct="1"/>
            <a:r>
              <a:rPr lang="ru-RU" altLang="ko-KR" sz="4400" dirty="0">
                <a:solidFill>
                  <a:srgbClr val="000066"/>
                </a:solidFill>
                <a:latin typeface="Monotype Corsiva" panose="03010101010201010101" pitchFamily="66" charset="0"/>
                <a:ea typeface="굴림" pitchFamily="34" charset="-127"/>
              </a:rPr>
              <a:t>Динамика расходов</a:t>
            </a:r>
            <a:endParaRPr lang="zh-CN" altLang="en-US" sz="4400" dirty="0">
              <a:solidFill>
                <a:srgbClr val="000066"/>
              </a:solidFill>
              <a:latin typeface="Monotype Corsiva" panose="03010101010201010101" pitchFamily="66" charset="0"/>
              <a:ea typeface="굴림" pitchFamily="34" charset="-127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7E079993-761F-4005-93C4-09FA15C58E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386206"/>
              </p:ext>
            </p:extLst>
          </p:nvPr>
        </p:nvGraphicFramePr>
        <p:xfrm>
          <a:off x="557773" y="1323788"/>
          <a:ext cx="8128000" cy="4443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00B9EC-2CFD-4E04-9BA6-B788D20606B2}"/>
              </a:ext>
            </a:extLst>
          </p:cNvPr>
          <p:cNvSpPr/>
          <p:nvPr/>
        </p:nvSpPr>
        <p:spPr>
          <a:xfrm>
            <a:off x="726140" y="5501994"/>
            <a:ext cx="5262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Monotype Corsiva" panose="03010101010201010101" pitchFamily="66" charset="0"/>
              </a:rPr>
              <a:t>РАСХОДЫ БЮДЖЕТА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19054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413" y="5656730"/>
            <a:ext cx="7772400" cy="645458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413" y="349624"/>
            <a:ext cx="8453716" cy="5190564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268288" algn="just">
              <a:spcBef>
                <a:spcPct val="0"/>
              </a:spcBef>
            </a:pPr>
            <a:endParaRPr lang="ru-RU" altLang="ru-RU" sz="2100" b="0" dirty="0"/>
          </a:p>
          <a:p>
            <a:pPr indent="268288" algn="just">
              <a:spcBef>
                <a:spcPct val="0"/>
              </a:spcBef>
            </a:pPr>
            <a:endParaRPr lang="ru-RU" altLang="ru-RU" sz="2100" b="0" dirty="0"/>
          </a:p>
          <a:p>
            <a:pPr indent="268288" algn="just">
              <a:spcBef>
                <a:spcPct val="0"/>
              </a:spcBef>
            </a:pPr>
            <a:r>
              <a:rPr lang="ru-RU" altLang="ru-RU" sz="2100" b="0" dirty="0"/>
              <a:t>Бюджет Чечерского района сохраняет социальную направленность. </a:t>
            </a:r>
          </a:p>
          <a:p>
            <a:pPr indent="268288" algn="just">
              <a:spcBef>
                <a:spcPct val="0"/>
              </a:spcBef>
            </a:pPr>
            <a:r>
              <a:rPr lang="ru-RU" altLang="ru-RU" sz="2100" b="0" dirty="0"/>
              <a:t>Всего расходы на социальную сферу за 2023 год</a:t>
            </a:r>
            <a:r>
              <a:rPr lang="en-US" altLang="ru-RU" sz="2100" b="0" dirty="0"/>
              <a:t> </a:t>
            </a:r>
            <a:r>
              <a:rPr lang="ru-RU" altLang="ru-RU" sz="2100" b="0" dirty="0"/>
              <a:t>составили 36 912 087,83 рублей (98,7% к уточненному годовому плану). Их удельный вес в общих расходах бюджета составил 70,3%. </a:t>
            </a:r>
          </a:p>
          <a:p>
            <a:pPr indent="268288" algn="just">
              <a:spcBef>
                <a:spcPct val="0"/>
              </a:spcBef>
            </a:pPr>
            <a:r>
              <a:rPr lang="ru-RU" altLang="ru-RU" sz="2100" b="0" dirty="0"/>
              <a:t>Наибольший удельный вес в структуре расходов бюджета района занимают расходы на финансирование отрасли «Образование» - 35% бюджетных средств, что составляет 18 552 204,89 рублей.</a:t>
            </a:r>
          </a:p>
          <a:p>
            <a:pPr indent="268288" algn="just">
              <a:spcBef>
                <a:spcPct val="0"/>
              </a:spcBef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12 708 080,01 рублей – 24% </a:t>
            </a:r>
            <a:r>
              <a:rPr lang="ru-RU" altLang="ru-RU" sz="2100" b="0" dirty="0"/>
              <a:t>расходов бюджета района составляет финансирование здравоохранения. </a:t>
            </a:r>
          </a:p>
          <a:p>
            <a:pPr indent="268288" algn="just">
              <a:spcBef>
                <a:spcPct val="0"/>
              </a:spcBef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3 326 010,62 рублей – 6% </a:t>
            </a:r>
            <a:r>
              <a:rPr lang="ru-RU" altLang="ru-RU" sz="2100" b="0" dirty="0"/>
              <a:t>расходов бюджета района составляет финансирование социальной политики. </a:t>
            </a:r>
            <a:endParaRPr lang="en-US" altLang="ru-RU" sz="2100" b="0" dirty="0"/>
          </a:p>
          <a:p>
            <a:pPr indent="268288" algn="just">
              <a:spcBef>
                <a:spcPct val="0"/>
              </a:spcBef>
            </a:pPr>
            <a:r>
              <a:rPr lang="ru-RU" altLang="ru-RU" sz="2100" b="0" dirty="0"/>
              <a:t>2 325 792,31 рублей – 5% направлено на физическую </a:t>
            </a:r>
          </a:p>
          <a:p>
            <a:pPr algn="just">
              <a:spcBef>
                <a:spcPct val="0"/>
              </a:spcBef>
            </a:pPr>
            <a:r>
              <a:rPr lang="ru-RU" altLang="ru-RU" sz="2100" b="0" dirty="0"/>
              <a:t>культуру,   </a:t>
            </a: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спорт,   культуру   и   средства      массовой</a:t>
            </a:r>
            <a:endParaRPr lang="ru-RU" altLang="ru-RU" sz="2100" b="0" dirty="0"/>
          </a:p>
        </p:txBody>
      </p:sp>
    </p:spTree>
    <p:extLst>
      <p:ext uri="{BB962C8B-B14F-4D97-AF65-F5344CB8AC3E}">
        <p14:creationId xmlns:p14="http://schemas.microsoft.com/office/powerpoint/2010/main" val="4025280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644D-8C78-4F3C-976F-E8F9BC40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513294"/>
            <a:ext cx="7772400" cy="6992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</a:rPr>
              <a:t>расходы бюджета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A8A9CD-18F9-476E-AC3C-245784FD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87" y="358589"/>
            <a:ext cx="8019584" cy="5082987"/>
          </a:xfrm>
        </p:spPr>
        <p:txBody>
          <a:bodyPr/>
          <a:lstStyle/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dirty="0"/>
          </a:p>
          <a:p>
            <a:pPr indent="361950" algn="just"/>
            <a:endParaRPr lang="ru-RU" altLang="ru-RU" b="0" dirty="0"/>
          </a:p>
          <a:p>
            <a:pPr algn="just"/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информации.</a:t>
            </a:r>
            <a:endParaRPr lang="ru-RU" altLang="ru-RU" sz="2100" b="0" dirty="0"/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  5 314 712,10 рублей или 10% от общей суммы расходов бюджета.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(сельское хозяйство, транспорт, топливо</a:t>
            </a:r>
            <a:r>
              <a:rPr lang="en-US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составили 5 299 240,25 рублей или 10% от общей суммы расходов бюджета района.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4 975 052,12 рублей или 10% от общего объема расходов бюджета района.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100" b="0" dirty="0">
                <a:ea typeface="Cambria" panose="02040503050406030204" pitchFamily="18" charset="0"/>
                <a:cs typeface="Times New Roman" panose="02020603050405020304" pitchFamily="18" charset="0"/>
              </a:rPr>
              <a:t>0,04% или  18 664,81 рублей  в   общем   объеме    расходов занимают такие отрасли как национальная оборона, охрана окружающей среды, судебная власть, правоохранительная деятельность и обеспечение безопасности.</a:t>
            </a:r>
            <a:endParaRPr lang="ru-RU" altLang="ru-RU" sz="2100" b="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017501"/>
      </p:ext>
    </p:extLst>
  </p:cSld>
  <p:clrMapOvr>
    <a:masterClrMapping/>
  </p:clrMapOvr>
</p:sld>
</file>

<file path=ppt/theme/theme1.xml><?xml version="1.0" encoding="utf-8"?>
<a:theme xmlns:a="http://schemas.openxmlformats.org/drawingml/2006/main" name="business4">
  <a:themeElements>
    <a:clrScheme name="business4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business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굴림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굴림" pitchFamily="34" charset="-127"/>
          </a:defRPr>
        </a:defPPr>
      </a:lstStyle>
    </a:lnDef>
  </a:objectDefaults>
  <a:extraClrSchemeLst>
    <a:extraClrScheme>
      <a:clrScheme name="business4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</TotalTime>
  <Words>984</Words>
  <Application>Microsoft Office PowerPoint</Application>
  <PresentationFormat>Экран (4:3)</PresentationFormat>
  <Paragraphs>2243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Calibri</vt:lpstr>
      <vt:lpstr>Cambria</vt:lpstr>
      <vt:lpstr>굴림</vt:lpstr>
      <vt:lpstr>Monotype Corsiva</vt:lpstr>
      <vt:lpstr>Times New Roman</vt:lpstr>
      <vt:lpstr>Verdana</vt:lpstr>
      <vt:lpstr>Wingdings</vt:lpstr>
      <vt:lpstr>business4</vt:lpstr>
      <vt:lpstr>Информация об исполнении бюджета за          2023 год</vt:lpstr>
      <vt:lpstr>Доходы бюджета</vt:lpstr>
      <vt:lpstr>Динамика поступлений собственных доходов</vt:lpstr>
      <vt:lpstr>Доходы бюджета</vt:lpstr>
      <vt:lpstr>Доходы бюджета</vt:lpstr>
      <vt:lpstr>расходы бюджета</vt:lpstr>
      <vt:lpstr>Динамика расходов</vt:lpstr>
      <vt:lpstr>расходы бюджета</vt:lpstr>
      <vt:lpstr>расходы бюджета</vt:lpstr>
      <vt:lpstr>расходы бюджета</vt:lpstr>
      <vt:lpstr>расходы бюджета</vt:lpstr>
      <vt:lpstr>расходы бюджета</vt:lpstr>
      <vt:lpstr>расходы бюджета</vt:lpstr>
      <vt:lpstr>расходы бюджета</vt:lpstr>
      <vt:lpstr>расходы бюджета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Admin</dc:creator>
  <cp:lastModifiedBy>Жишкевич Елена Георгиевна</cp:lastModifiedBy>
  <cp:revision>140</cp:revision>
  <cp:lastPrinted>2024-02-27T13:48:29Z</cp:lastPrinted>
  <dcterms:created xsi:type="dcterms:W3CDTF">2010-02-18T18:35:47Z</dcterms:created>
  <dcterms:modified xsi:type="dcterms:W3CDTF">2024-02-27T13:49:50Z</dcterms:modified>
</cp:coreProperties>
</file>