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68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F932D0E-C8BE-46F4-976B-51B6A826C022}">
          <p14:sldIdLst>
            <p14:sldId id="256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9"/>
            <p14:sldId id="268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D6D100"/>
    <a:srgbClr val="E7F34F"/>
    <a:srgbClr val="C0BC00"/>
    <a:srgbClr val="FFFF00"/>
    <a:srgbClr val="262B32"/>
    <a:srgbClr val="363D48"/>
    <a:srgbClr val="4A53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000" b="1" dirty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128,1 % </a:t>
            </a:r>
            <a:endParaRPr lang="ru-RU" sz="3000" dirty="0">
              <a:solidFill>
                <a:srgbClr val="FF0000"/>
              </a:solidFill>
              <a:effectLst/>
            </a:endParaRPr>
          </a:p>
          <a:p>
            <a:pPr>
              <a:defRPr sz="3000"/>
            </a:pPr>
            <a:r>
              <a:rPr lang="ru-RU" sz="3000" b="1" dirty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+ 844 401,07 рублей</a:t>
            </a:r>
            <a:endParaRPr lang="ru-RU" sz="3000" dirty="0">
              <a:solidFill>
                <a:srgbClr val="FF0000"/>
              </a:solidFill>
              <a:effectLst/>
            </a:endParaRPr>
          </a:p>
        </c:rich>
      </c:tx>
      <c:layout>
        <c:manualLayout>
          <c:xMode val="edge"/>
          <c:yMode val="edge"/>
          <c:x val="0.34323655332047681"/>
          <c:y val="2.918642495710514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046641919034079"/>
          <c:y val="0.21488218106706489"/>
          <c:w val="0.88178914712137269"/>
          <c:h val="0.6332659057972512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pattFill prst="ltDnDiag">
              <a:fgClr>
                <a:schemeClr val="accent5"/>
              </a:fgClr>
              <a:bgClr>
                <a:schemeClr val="accent5">
                  <a:lumMod val="20000"/>
                  <a:lumOff val="80000"/>
                </a:schemeClr>
              </a:bgClr>
            </a:pattFill>
            <a:ln>
              <a:solidFill>
                <a:schemeClr val="accent5"/>
              </a:solidFill>
            </a:ln>
            <a:effectLst/>
            <a:sp3d>
              <a:contourClr>
                <a:schemeClr val="accent5"/>
              </a:contourClr>
            </a:sp3d>
          </c:spPr>
          <c:invertIfNegative val="0"/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3009514.14</c:v>
                </c:pt>
                <c:pt idx="1">
                  <c:v>3853915.21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48-4B36-83A8-E303A2398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164"/>
        <c:shape val="cylinder"/>
        <c:axId val="1081570255"/>
        <c:axId val="588244255"/>
        <c:axId val="0"/>
      </c:bar3DChart>
      <c:catAx>
        <c:axId val="1081570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588244255"/>
        <c:crosses val="autoZero"/>
        <c:auto val="1"/>
        <c:lblAlgn val="ctr"/>
        <c:lblOffset val="100"/>
        <c:noMultiLvlLbl val="0"/>
      </c:catAx>
      <c:valAx>
        <c:axId val="588244255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081570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12815989650991E-2"/>
          <c:y val="0.17109438784940614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46050"/>
              <a:bevelB w="50800" h="57150"/>
            </a:sp3d>
          </c:spPr>
          <c:explosion val="14"/>
          <c:dPt>
            <c:idx val="0"/>
            <c:bubble3D val="0"/>
            <c:explosion val="4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40FE-4750-93DA-106B1B97D29F}"/>
              </c:ext>
            </c:extLst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40FE-4750-93DA-106B1B97D29F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40FE-4750-93DA-106B1B97D29F}"/>
              </c:ext>
            </c:extLst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40FE-4750-93DA-106B1B97D29F}"/>
              </c:ext>
            </c:extLst>
          </c:dPt>
          <c:dLbls>
            <c:dLbl>
              <c:idx val="0"/>
              <c:layout>
                <c:manualLayout>
                  <c:x val="-0.13251508785434407"/>
                  <c:y val="1.5815628680217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7C495FEB-B05C-4E4E-9CDB-30C0EF95C41E}" type="CATEGORYNAME">
                      <a:rPr lang="ru-RU" sz="180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C8C8AC04-173C-4D21-9B23-3FF90E5B4648}" type="VALUE">
                      <a:rPr lang="ru-RU" sz="1800" baseline="0" smtClean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46E95F2D-39AB-4102-A4F6-3CE250715418}" type="PERCENTAGE">
                      <a:rPr lang="ru-RU" sz="1800" baseline="0" smtClean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9658792650919"/>
                      <c:h val="0.195294642705301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0FE-4750-93DA-106B1B97D29F}"/>
                </c:ext>
              </c:extLst>
            </c:dLbl>
            <c:dLbl>
              <c:idx val="1"/>
              <c:layout>
                <c:manualLayout>
                  <c:x val="-0.10059228848939708"/>
                  <c:y val="3.25901867900315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C726B1F4-B4E8-4FA9-8C76-4C398F6C7E37}" type="CATEGORYNAME">
                      <a:rPr lang="ru-RU" sz="180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</a:t>
                    </a:r>
                    <a:fld id="{62612465-C957-4D96-AA17-0FFD7C341952}" type="VALUE">
                      <a:rPr lang="ru-RU" sz="1800" baseline="0" smtClean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</a:t>
                    </a:r>
                    <a:fld id="{0604AA88-0314-4A43-8909-130CD83C180B}" type="PERCENTAGE">
                      <a:rPr lang="ru-RU" sz="18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54453122076645"/>
                      <c:h val="0.190583289764835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0FE-4750-93DA-106B1B97D29F}"/>
                </c:ext>
              </c:extLst>
            </c:dLbl>
            <c:dLbl>
              <c:idx val="2"/>
              <c:layout>
                <c:manualLayout>
                  <c:x val="3.477171769007479E-2"/>
                  <c:y val="-0.194808536256911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AA155001-CE01-44E0-AB73-2DF4EFF0A443}" type="CATEGORYNAME">
                      <a:rPr lang="ru-RU" sz="1800">
                        <a:solidFill>
                          <a:srgbClr val="002060"/>
                        </a:solidFill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</a:rPr>
                      <a:t>;                 </a:t>
                    </a:r>
                    <a:fld id="{16504AF2-6B79-404D-87F4-88C9460EB229}" type="VALUE">
                      <a:rPr lang="ru-RU" sz="1800" baseline="0">
                        <a:solidFill>
                          <a:srgbClr val="002060"/>
                        </a:solidFill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</a:rPr>
                      <a:t>;         </a:t>
                    </a:r>
                    <a:fld id="{544B22E9-2DA4-404F-9B78-1328CE3C3984}" type="PERCENTAGE">
                      <a:rPr lang="ru-RU" sz="1800" baseline="0" smtClean="0">
                        <a:solidFill>
                          <a:srgbClr val="002060"/>
                        </a:solidFill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00206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0FE-4750-93DA-106B1B97D29F}"/>
                </c:ext>
              </c:extLst>
            </c:dLbl>
            <c:dLbl>
              <c:idx val="3"/>
              <c:layout>
                <c:manualLayout>
                  <c:x val="2.7149691828236337E-2"/>
                  <c:y val="8.85098517614875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1DBF7B38-5A15-43BF-A321-628151A1731E}" type="CATEGORYNAME">
                      <a:rPr lang="ru-RU" sz="1800">
                        <a:solidFill>
                          <a:srgbClr val="002060"/>
                        </a:solidFill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</a:rPr>
                      <a:t>;               </a:t>
                    </a:r>
                    <a:fld id="{015AFFEA-A578-42C7-AE01-62CD150789F2}" type="VALUE">
                      <a:rPr lang="ru-RU" sz="1800" baseline="0" smtClean="0">
                        <a:solidFill>
                          <a:srgbClr val="002060"/>
                        </a:solidFill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002060"/>
                        </a:solidFill>
                      </a:rPr>
                      <a:t>;            </a:t>
                    </a:r>
                    <a:fld id="{7A576506-5002-4148-BD32-1B9920DDD4CF}" type="PERCENTAGE">
                      <a:rPr lang="ru-RU" sz="1800" baseline="0" smtClean="0">
                        <a:solidFill>
                          <a:srgbClr val="002060"/>
                        </a:solidFill>
                      </a:rPr>
                      <a:pPr>
                        <a:defRPr sz="18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00206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0FE-4750-93DA-106B1B97D2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rgbClr val="00206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BY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3853915.21</c:v>
                </c:pt>
                <c:pt idx="1">
                  <c:v>7872173</c:v>
                </c:pt>
                <c:pt idx="2">
                  <c:v>1665112.15</c:v>
                </c:pt>
                <c:pt idx="3">
                  <c:v>890401.56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FE-4750-93DA-106B1B97D2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12815989650991E-2"/>
          <c:y val="0.17109438784940614"/>
          <c:w val="0.75242875699600686"/>
          <c:h val="0.6714717702540703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43"/>
      <c:depthPercent val="100"/>
      <c:rAngAx val="0"/>
    </c:view3D>
    <c:floor>
      <c:thickness val="0"/>
      <c:spPr>
        <a:noFill/>
        <a:ln w="635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589466009832464"/>
          <c:y val="0.15953807372329823"/>
          <c:w val="0.67549883470341954"/>
          <c:h val="0.6338852469652900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77800"/>
              <a:bevelB w="50800" h="57150"/>
            </a:sp3d>
          </c:spPr>
          <c:explosion val="12"/>
          <c:dPt>
            <c:idx val="0"/>
            <c:bubble3D val="0"/>
            <c:spPr>
              <a:solidFill>
                <a:schemeClr val="accent5">
                  <a:shade val="45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ECF8-4217-ACD9-76CAEC1603BC}"/>
              </c:ext>
            </c:extLst>
          </c:dPt>
          <c:dPt>
            <c:idx val="1"/>
            <c:bubble3D val="0"/>
            <c:spPr>
              <a:solidFill>
                <a:schemeClr val="accent5">
                  <a:shade val="61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ECF8-4217-ACD9-76CAEC1603BC}"/>
              </c:ext>
            </c:extLst>
          </c:dPt>
          <c:dPt>
            <c:idx val="2"/>
            <c:bubble3D val="0"/>
            <c:spPr>
              <a:solidFill>
                <a:schemeClr val="accent5">
                  <a:shade val="7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ECF8-4217-ACD9-76CAEC1603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2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ECF8-4217-ACD9-76CAEC1603BC}"/>
              </c:ext>
            </c:extLst>
          </c:dPt>
          <c:dPt>
            <c:idx val="4"/>
            <c:bubble3D val="0"/>
            <c:spPr>
              <a:solidFill>
                <a:schemeClr val="accent5">
                  <a:tint val="93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9-ECF8-4217-ACD9-76CAEC1603BC}"/>
              </c:ext>
            </c:extLst>
          </c:dPt>
          <c:dPt>
            <c:idx val="5"/>
            <c:bubble3D val="0"/>
            <c:spPr>
              <a:solidFill>
                <a:schemeClr val="accent5">
                  <a:tint val="77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B-ECF8-4217-ACD9-76CAEC1603BC}"/>
              </c:ext>
            </c:extLst>
          </c:dPt>
          <c:dPt>
            <c:idx val="6"/>
            <c:bubble3D val="0"/>
            <c:spPr>
              <a:solidFill>
                <a:schemeClr val="accent5">
                  <a:tint val="62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D-ECF8-4217-ACD9-76CAEC1603BC}"/>
              </c:ext>
            </c:extLst>
          </c:dPt>
          <c:dPt>
            <c:idx val="7"/>
            <c:bubble3D val="0"/>
            <c:spPr>
              <a:solidFill>
                <a:schemeClr val="accent5">
                  <a:tint val="4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F-49A2-457C-9AA6-B381931DE1D7}"/>
              </c:ext>
            </c:extLst>
          </c:dPt>
          <c:dLbls>
            <c:dLbl>
              <c:idx val="0"/>
              <c:layout>
                <c:manualLayout>
                  <c:x val="4.3758206045743236E-3"/>
                  <c:y val="-6.77046100790740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4B5EC634-66C2-44D8-A97F-CBDAC1FDDBDB}" type="CATEGORYNAME">
                      <a:rPr lang="ru-RU">
                        <a:solidFill>
                          <a:srgbClr val="002060"/>
                        </a:solidFill>
                      </a:rPr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dirty="0">
                        <a:solidFill>
                          <a:srgbClr val="002060"/>
                        </a:solidFill>
                      </a:rPr>
                      <a:t>;                                    </a:t>
                    </a:r>
                    <a:fld id="{125613E4-70CE-4BC7-8CD2-B1155A6B9535}" type="VALUE">
                      <a:rPr lang="ru-RU" smtClean="0">
                        <a:solidFill>
                          <a:srgbClr val="002060"/>
                        </a:solidFill>
                      </a:rPr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dirty="0">
                        <a:solidFill>
                          <a:srgbClr val="002060"/>
                        </a:solidFill>
                      </a:rPr>
                      <a:t>;                    </a:t>
                    </a:r>
                    <a:r>
                      <a:rPr lang="ru-RU" baseline="0" dirty="0">
                        <a:solidFill>
                          <a:srgbClr val="002060"/>
                        </a:solidFill>
                      </a:rPr>
                      <a:t> 8%                     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53449160920611"/>
                      <c:h val="0.199816364647672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CF8-4217-ACD9-76CAEC1603BC}"/>
                </c:ext>
              </c:extLst>
            </c:dLbl>
            <c:dLbl>
              <c:idx val="1"/>
              <c:layout>
                <c:manualLayout>
                  <c:x val="9.1118496995920159E-2"/>
                  <c:y val="6.1128354334212105E-2"/>
                </c:manualLayout>
              </c:layout>
              <c:tx>
                <c:rich>
                  <a:bodyPr/>
                  <a:lstStyle/>
                  <a:p>
                    <a:fld id="{3C4108B0-9823-44AD-B053-5E8437208B36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</a:t>
                    </a:r>
                    <a:fld id="{8C7FFDAC-96E6-4172-848E-ADD478998D3D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          0%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CF8-4217-ACD9-76CAEC1603BC}"/>
                </c:ext>
              </c:extLst>
            </c:dLbl>
            <c:dLbl>
              <c:idx val="2"/>
              <c:layout>
                <c:manualLayout>
                  <c:x val="5.996473789844449E-2"/>
                  <c:y val="7.3363651713548098E-2"/>
                </c:manualLayout>
              </c:layout>
              <c:tx>
                <c:rich>
                  <a:bodyPr/>
                  <a:lstStyle/>
                  <a:p>
                    <a:fld id="{D50D3862-071F-48F8-87E4-65D4B7C00D98}" type="CATEGORYNAME">
                      <a:rPr lang="ru-RU"/>
                      <a:pPr/>
                      <a:t>[ИМЯ КАТЕГОРИИ]</a:t>
                    </a:fld>
                    <a:r>
                      <a:rPr lang="ru-RU" dirty="0"/>
                      <a:t>;                      </a:t>
                    </a:r>
                    <a:fld id="{6FED2752-5275-434F-BC47-AD038AE20E25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;     11%      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CF8-4217-ACD9-76CAEC1603BC}"/>
                </c:ext>
              </c:extLst>
            </c:dLbl>
            <c:dLbl>
              <c:idx val="3"/>
              <c:layout>
                <c:manualLayout>
                  <c:x val="-2.3392076966087232E-2"/>
                  <c:y val="0.1260651495411330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4C51476F-A9EB-4765-970B-CDB9B8E4C2C5}" type="CATEGORYNAME">
                      <a:rPr lang="ru-RU"/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</a:t>
                    </a:r>
                    <a:fld id="{D53FB380-B584-473C-AC0F-A3202125D8B2}" type="VALUE">
                      <a:rPr lang="ru-RU" baseline="0" smtClean="0"/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/>
                      <a:t>;            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213786245303652"/>
                      <c:h val="0.341242925235305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CF8-4217-ACD9-76CAEC1603BC}"/>
                </c:ext>
              </c:extLst>
            </c:dLbl>
            <c:dLbl>
              <c:idx val="4"/>
              <c:layout>
                <c:manualLayout>
                  <c:x val="3.0551085574038132E-2"/>
                  <c:y val="4.6153544029454048E-2"/>
                </c:manualLayout>
              </c:layout>
              <c:tx>
                <c:rich>
                  <a:bodyPr/>
                  <a:lstStyle/>
                  <a:p>
                    <a:fld id="{3D3B871A-58F7-4C47-AFB3-B7D6B1A8A354}" type="CATEGORYNAME">
                      <a:rPr lang="ru-RU" dirty="0"/>
                      <a:pPr/>
                      <a:t>[ИМЯ КАТЕГОРИИ]</a:t>
                    </a:fld>
                    <a:r>
                      <a:rPr lang="ru-RU" baseline="0" dirty="0"/>
                      <a:t>;   </a:t>
                    </a:r>
                    <a:fld id="{07FA6B8D-BA6F-4B79-9F07-54AA46CB14D5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24%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CF8-4217-ACD9-76CAEC1603BC}"/>
                </c:ext>
              </c:extLst>
            </c:dLbl>
            <c:dLbl>
              <c:idx val="5"/>
              <c:layout>
                <c:manualLayout>
                  <c:x val="-2.5284424653671575E-2"/>
                  <c:y val="5.5319427900213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F94D81BA-3E29-453D-8109-9FC18EC14372}" type="CATEGORYNAME">
                      <a:rPr lang="ru-RU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                      </a:t>
                    </a:r>
                    <a:fld id="{73CD22DF-A26B-4BEB-961E-4057D2DCEC8C}" type="VALUE">
                      <a:rPr lang="ru-RU" smtClean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                                         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198349566958632"/>
                      <c:h val="0.335132400164882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CF8-4217-ACD9-76CAEC1603BC}"/>
                </c:ext>
              </c:extLst>
            </c:dLbl>
            <c:dLbl>
              <c:idx val="6"/>
              <c:layout>
                <c:manualLayout>
                  <c:x val="-5.102385209220197E-2"/>
                  <c:y val="-6.51515627006526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D06F819E-A96C-4067-A9FE-6D177794E61F}" type="CATEGORYNAME">
                      <a:rPr lang="ru-RU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</a:t>
                    </a:r>
                    <a:fld id="{90FFD7C4-4A6C-4ABD-AE3E-46673A0EE65F}" type="VALUE">
                      <a:rPr lang="ru-RU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</a:t>
                    </a:r>
                    <a:fld id="{DD5C7521-83A6-4DA2-9B64-7A914BF1BE25}" type="PERCENTAGE">
                      <a:rPr lang="ru-RU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600" b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6841324376050587"/>
                      <c:h val="0.145538953016053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CF8-4217-ACD9-76CAEC1603BC}"/>
                </c:ext>
              </c:extLst>
            </c:dLbl>
            <c:dLbl>
              <c:idx val="7"/>
              <c:layout>
                <c:manualLayout>
                  <c:x val="-0.15578093348153163"/>
                  <c:y val="-6.1008504253667079E-2"/>
                </c:manualLayout>
              </c:layout>
              <c:tx>
                <c:rich>
                  <a:bodyPr/>
                  <a:lstStyle/>
                  <a:p>
                    <a:fld id="{55A3BE8A-3720-47D0-B8CF-A6247B4B2339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  <a:fld id="{9DEE170F-B6E3-4165-AEF6-0CB6766B1143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                          </a:t>
                    </a:r>
                    <a:fld id="{60AE95B9-2E82-4745-9A18-26C44FB2C15C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01567717771096"/>
                      <c:h val="0.146772548035815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9A2-457C-9AA6-B381931DE1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BY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Жилищно-коммунальные услуги и жилищное строительство </c:v>
                </c:pt>
                <c:pt idx="4">
                  <c:v>Здравоохранение</c:v>
                </c:pt>
                <c:pt idx="5">
                  <c:v>Физическая культура, спорт, культура и средства массовой информации</c:v>
                </c:pt>
                <c:pt idx="6">
                  <c:v>Образование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#,##0.00_ ;\-#,##0.00\ </c:formatCode>
                <c:ptCount val="8"/>
                <c:pt idx="0">
                  <c:v>1268948.3</c:v>
                </c:pt>
                <c:pt idx="1">
                  <c:v>1461.6</c:v>
                </c:pt>
                <c:pt idx="2">
                  <c:v>1624238.52</c:v>
                </c:pt>
                <c:pt idx="3">
                  <c:v>1144050.46</c:v>
                </c:pt>
                <c:pt idx="4">
                  <c:v>3471350.54</c:v>
                </c:pt>
                <c:pt idx="5">
                  <c:v>687638.76</c:v>
                </c:pt>
                <c:pt idx="6">
                  <c:v>5199390.32</c:v>
                </c:pt>
                <c:pt idx="7">
                  <c:v>1296416.96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CF8-4217-ACD9-76CAEC1603B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167343455257083"/>
          <c:y val="0.27136246710895795"/>
          <c:w val="0.36732462140348682"/>
          <c:h val="0.6378068833194311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88900">
                <a:schemeClr val="accent1">
                  <a:alpha val="91000"/>
                </a:schemeClr>
              </a:glow>
            </a:effectLst>
            <a:scene3d>
              <a:camera prst="orthographicFront"/>
              <a:lightRig rig="flat" dir="t">
                <a:rot lat="0" lon="0" rev="6000000"/>
              </a:lightRig>
            </a:scene3d>
            <a:sp3d prstMaterial="dkEdge">
              <a:bevelT w="222250" h="146050" prst="angle"/>
              <a:bevelB w="50800" h="57150"/>
              <a:contourClr>
                <a:srgbClr val="000000"/>
              </a:contourClr>
            </a:sp3d>
          </c:spPr>
          <c:explosion val="22"/>
          <c:dPt>
            <c:idx val="0"/>
            <c:bubble3D val="0"/>
            <c:explosion val="8"/>
            <c:spPr>
              <a:solidFill>
                <a:schemeClr val="accent1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93B-411D-AFA7-537B552F8E6F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93B-411D-AFA7-537B552F8E6F}"/>
              </c:ext>
            </c:extLst>
          </c:dPt>
          <c:dPt>
            <c:idx val="2"/>
            <c:bubble3D val="0"/>
            <c:explosion val="21"/>
            <c:spPr>
              <a:solidFill>
                <a:srgbClr val="66CCFF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93B-411D-AFA7-537B552F8E6F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93B-411D-AFA7-537B552F8E6F}"/>
              </c:ext>
            </c:extLst>
          </c:dPt>
          <c:dLbls>
            <c:dLbl>
              <c:idx val="0"/>
              <c:layout>
                <c:manualLayout>
                  <c:x val="0.27439005250148796"/>
                  <c:y val="-7.84432331412552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55EDDDBB-77FD-4CC3-B99F-81F283536A85}" type="CATEGORYNAME">
                      <a:rPr lang="ru-RU">
                        <a:solidFill>
                          <a:srgbClr val="002060"/>
                        </a:solidFill>
                      </a:rPr>
                      <a:pPr>
                        <a:defRPr sz="16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002060"/>
                        </a:solidFill>
                      </a:rPr>
                      <a:t>;                  </a:t>
                    </a:r>
                    <a:fld id="{61EA9850-6D88-4CB9-BCB2-45A4EBAC4CEF}" type="VALUE">
                      <a:rPr lang="ru-RU" baseline="0" smtClean="0">
                        <a:solidFill>
                          <a:srgbClr val="002060"/>
                        </a:solidFill>
                      </a:rPr>
                      <a:pPr>
                        <a:defRPr sz="16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002060"/>
                        </a:solidFill>
                      </a:rPr>
                      <a:t>;                    </a:t>
                    </a:r>
                    <a:fld id="{69290B7B-3C79-4B69-B7A7-E18CE3AC10AF}" type="PERCENTAGE">
                      <a:rPr lang="ru-RU" baseline="0" smtClean="0">
                        <a:solidFill>
                          <a:srgbClr val="002060"/>
                        </a:solidFill>
                      </a:rPr>
                      <a:pPr>
                        <a:defRPr sz="16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rgbClr val="00206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75462049667177"/>
                      <c:h val="0.191070894607161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93B-411D-AFA7-537B552F8E6F}"/>
                </c:ext>
              </c:extLst>
            </c:dLbl>
            <c:dLbl>
              <c:idx val="1"/>
              <c:layout>
                <c:manualLayout>
                  <c:x val="-0.16434870286075209"/>
                  <c:y val="0.10182481589427549"/>
                </c:manualLayout>
              </c:layout>
              <c:tx>
                <c:rich>
                  <a:bodyPr/>
                  <a:lstStyle/>
                  <a:p>
                    <a:fld id="{EA1A81C9-5DA1-42A2-A5D0-D3B15BC7CBE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</a:t>
                    </a:r>
                    <a:fld id="{DFC468CF-4999-4BFB-9646-6FB52A2F6302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         </a:t>
                    </a:r>
                    <a:fld id="{5678BB55-3005-4193-BECF-D420567FF121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93B-411D-AFA7-537B552F8E6F}"/>
                </c:ext>
              </c:extLst>
            </c:dLbl>
            <c:dLbl>
              <c:idx val="2"/>
              <c:layout>
                <c:manualLayout>
                  <c:x val="-0.18446635505971054"/>
                  <c:y val="-0.20378286112016439"/>
                </c:manualLayout>
              </c:layout>
              <c:tx>
                <c:rich>
                  <a:bodyPr/>
                  <a:lstStyle/>
                  <a:p>
                    <a:fld id="{F8A904AB-2BCF-4211-A321-6876197AA45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</a:t>
                    </a:r>
                    <a:fld id="{84AC6825-9F72-4CBD-8BE3-9B9C5FC40F72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                    </a:t>
                    </a:r>
                    <a:fld id="{E947BEE2-1B5A-46E3-95A6-457B178021D2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93B-411D-AFA7-537B552F8E6F}"/>
                </c:ext>
              </c:extLst>
            </c:dLbl>
            <c:dLbl>
              <c:idx val="3"/>
              <c:layout>
                <c:manualLayout>
                  <c:x val="0.19821421981397741"/>
                  <c:y val="-0.1301211053231470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B3DEEDCC-21C6-4280-B835-BC62C37EB4FD}" type="CATEGORYNAME">
                      <a:rPr lang="ru-RU"/>
                      <a:pPr>
                        <a:defRPr sz="16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                </a:t>
                    </a:r>
                    <a:fld id="{EA8A02B1-44E8-48EB-ACC0-661CE30A9691}" type="VALUE">
                      <a:rPr lang="ru-RU" baseline="0" smtClean="0"/>
                      <a:pPr>
                        <a:defRPr sz="16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/>
                      <a:t>;                     </a:t>
                    </a:r>
                    <a:fld id="{006B96B6-C09F-447F-B106-BDF8984BD982}" type="PERCENTAGE">
                      <a:rPr lang="ru-RU" baseline="0" smtClean="0"/>
                      <a:pPr>
                        <a:defRPr sz="16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28881375142789"/>
                      <c:h val="0.156862426334555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93B-411D-AFA7-537B552F8E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BY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Питание, медикаменты, трансферты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8389249.2799999993</c:v>
                </c:pt>
                <c:pt idx="1">
                  <c:v>1525178.95</c:v>
                </c:pt>
                <c:pt idx="2">
                  <c:v>1645327.15</c:v>
                </c:pt>
                <c:pt idx="3">
                  <c:v>3133740.08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3B-411D-AFA7-537B552F8E6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50"/>
        <c:holeSize val="56"/>
      </c:doughnutChart>
      <c:spPr>
        <a:noFill/>
        <a:ln>
          <a:noFill/>
        </a:ln>
        <a:effectLst>
          <a:glow rad="127000">
            <a:schemeClr val="accent1">
              <a:alpha val="80000"/>
            </a:schemeClr>
          </a:glo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12815989650991E-2"/>
          <c:y val="0.17109438784940614"/>
          <c:w val="0.75242875699600686"/>
          <c:h val="0.6714717702540703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0.02383</cdr:x>
      <cdr:y>0.59649</cdr:y>
    </cdr:from>
    <cdr:to>
      <cdr:x>0.15844</cdr:x>
      <cdr:y>0.78748</cdr:y>
    </cdr:to>
    <cdr:pic>
      <cdr:nvPicPr>
        <cdr:cNvPr id="9" name="Рисунок 8">
          <a:extLst xmlns:a="http://schemas.openxmlformats.org/drawingml/2006/main">
            <a:ext uri="{FF2B5EF4-FFF2-40B4-BE49-F238E27FC236}">
              <a16:creationId xmlns:a16="http://schemas.microsoft.com/office/drawing/2014/main" id="{FB183F13-6635-493E-AFEE-E3D8B556094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24672" y="3239417"/>
          <a:ext cx="1269392" cy="1037247"/>
        </a:xfrm>
        <a:prstGeom xmlns:a="http://schemas.openxmlformats.org/drawingml/2006/main" prst="ellipse">
          <a:avLst/>
        </a:prstGeom>
        <a:ln xmlns:a="http://schemas.openxmlformats.org/drawingml/2006/main">
          <a:noFill/>
        </a:ln>
        <a:effectLst xmlns:a="http://schemas.openxmlformats.org/drawingml/2006/main">
          <a:softEdge rad="112500"/>
        </a:effectLst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CBD4333-8765-4373-994B-B2C4CD30C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2E359-43A8-4663-B374-AFF6F46ED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17E991-6BF7-42FB-BD5A-381824A00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ACFB8-7506-482D-B231-C980C2D8F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C199F4-016C-452B-B92B-FD7594D6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34184A-E97B-4C44-A738-C6808DD2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57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52A-445B-4003-8330-C9C1F8D1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384515-B604-4B81-958B-46C790F03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575CF8-AA8A-4D65-81AB-92AA624C8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0C2321-D046-43DC-822E-2B925CBA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DF8C07-8301-4549-A144-486E743A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38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57117D0-51FF-462F-87A5-8F763DB29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F9D19D-DDD9-442E-A974-5F562456F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332ADB-FF6B-4182-A33F-F14AA33D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C536EC-5EE7-4A1D-AB65-56333D74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528C87-E0CC-4401-80B2-1A5FE0BC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8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1CE25-4CC8-4524-BC78-945C03B81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2EFDD-9C97-4DFA-B7EF-AA3097E5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11039C-F79B-42AD-9BEE-8CAB91121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B3BBB-379E-452D-98B8-D8F092976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B9BBEE-97C2-4DE1-9006-388B69B1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80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1288A-C689-4F3C-A5D6-7DFC82AE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1F03C4-D983-4605-8DDC-22969BB0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F1836-FDAE-4D30-9F24-CA0C3165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B648A3-3C2E-4580-86E1-FF7C49CF3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98BB75-5A23-4C9E-A6FC-F0D54090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3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E8138-14BB-479F-8605-6229E0BBB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2C7E9-342B-4821-B80C-A1735E154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929AAF-2AEE-463F-87B7-30D4C837A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44FC70-6B0C-4C37-9243-D068CA35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4D70FB-2759-4EF1-A94D-A626DEB0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15A50F-847C-4446-9B00-F674A888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1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C5604-E9BD-4F6E-9BF9-7530919B2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5D398E-C1B1-4ABE-B800-2CB4B42C8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75FA8E-4762-45B3-AAA3-EF59D8E88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BC3476-8D2B-4747-A6DA-4E52D434E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A3CD930-E2D9-45CB-9825-F84B23C72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1AF7561-EABF-431C-A944-66AF5BB6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63B115A-3794-4F0E-A7BC-357B63B7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8DC624C-5A8D-47E2-99D3-1B8ADAA8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5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82B8A-6393-4839-911C-43F299D5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532EC08-A86C-43AF-8549-E8558FB4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06BBC2-C32C-4CC3-8AC2-FAA8B526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288163-F7B8-45C6-B5DC-795CA5FA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08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3CBDD11-2CE3-4DBE-ABA9-CF73E3431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31AB9AE-55CF-47DB-9199-08CD7E4C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9D9D63-08B9-457F-B339-7BA8E489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4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89639-1F31-423A-BEA4-025341FE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5936EB-4833-428D-9D0D-85E67C5BD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4EE994-AAE4-4140-BEBC-A18F27FB5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F5E72C-0030-4918-BE76-309E9444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DB6F35-947F-412D-9DEB-BCCDDC9A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541BDB-D5E8-4538-8253-C81DEFC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8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518AA-415E-4B9E-B6CE-3D9512DC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757C97-FB6D-45E9-86D6-4D17B9E46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7D716E-729A-4CEE-A527-D5A88DC2C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5531C1-0989-42F3-8B55-ED2B6369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A5DC33-81AA-4C8B-9524-D9DBAF26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2AD5DE-476C-4848-A5E6-177BF17C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02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5B0211F-5DAB-494F-AF3E-16B93A60ABC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A4367-D87A-4656-9B82-E7F93FA2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BF2EBB-B7FB-4F01-8B69-0598994E4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4841F7-36A3-4C94-A4C4-CB9E46D09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6F46-D373-4305-8DD8-28FCC05803E0}" type="datetimeFigureOut">
              <a:rPr lang="ru-RU" smtClean="0"/>
              <a:t>16.05.2024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15597-1FA5-476A-9CF9-902C4952C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B2BF89-047B-45E4-8349-A678D5B03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11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7" Type="http://schemas.openxmlformats.org/officeDocument/2006/relationships/image" Target="../media/image7.jp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9BE6E-42CD-4DE4-B5B6-5BCA9FB33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1647" y="1418072"/>
            <a:ext cx="7611850" cy="2842482"/>
          </a:xfrm>
          <a:noFill/>
        </p:spPr>
        <p:txBody>
          <a:bodyPr>
            <a:noAutofit/>
          </a:bodyPr>
          <a:lstStyle/>
          <a:p>
            <a:pPr algn="r"/>
            <a:r>
              <a:rPr lang="ru-RU" sz="5400" b="1" dirty="0">
                <a:gradFill flip="none" rotWithShape="1">
                  <a:gsLst>
                    <a:gs pos="0">
                      <a:srgbClr val="4A5362"/>
                    </a:gs>
                    <a:gs pos="100000">
                      <a:srgbClr val="262B32"/>
                    </a:gs>
                  </a:gsLst>
                  <a:lin ang="2700000" scaled="1"/>
                  <a:tileRect/>
                </a:gradFill>
                <a:latin typeface="Arial" panose="020B0604020202020204" pitchFamily="34" charset="0"/>
                <a:cs typeface="Arial" panose="020B0604020202020204" pitchFamily="34" charset="0"/>
              </a:rPr>
              <a:t>Информация об исполнении бюджета за </a:t>
            </a:r>
            <a:r>
              <a:rPr lang="en-US" sz="5400" b="1" dirty="0">
                <a:gradFill flip="none" rotWithShape="1">
                  <a:gsLst>
                    <a:gs pos="0">
                      <a:srgbClr val="4A5362"/>
                    </a:gs>
                    <a:gs pos="100000">
                      <a:srgbClr val="262B32"/>
                    </a:gs>
                  </a:gsLst>
                  <a:lin ang="2700000" scaled="1"/>
                  <a:tileRect/>
                </a:gra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5400" b="1" dirty="0">
                <a:gradFill flip="none" rotWithShape="1">
                  <a:gsLst>
                    <a:gs pos="0">
                      <a:srgbClr val="4A5362"/>
                    </a:gs>
                    <a:gs pos="100000">
                      <a:srgbClr val="262B32"/>
                    </a:gs>
                  </a:gsLst>
                  <a:lin ang="2700000" scaled="1"/>
                  <a:tileRect/>
                </a:gradFill>
                <a:latin typeface="Arial" panose="020B0604020202020204" pitchFamily="34" charset="0"/>
                <a:cs typeface="Arial" panose="020B0604020202020204" pitchFamily="34" charset="0"/>
              </a:rPr>
              <a:t> квартал 2024 года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F0438D-1880-4E64-97C9-3038B29C0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4297" y="4330375"/>
            <a:ext cx="6299200" cy="939223"/>
          </a:xfrm>
        </p:spPr>
        <p:txBody>
          <a:bodyPr>
            <a:normAutofit fontScale="32500" lnSpcReduction="20000"/>
          </a:bodyPr>
          <a:lstStyle/>
          <a:p>
            <a:pPr algn="r"/>
            <a:endParaRPr lang="ru-RU" sz="2800" dirty="0">
              <a:solidFill>
                <a:srgbClr val="4A5362"/>
              </a:solidFill>
            </a:endParaRPr>
          </a:p>
          <a:p>
            <a:pPr algn="r"/>
            <a:endParaRPr lang="ru-RU" sz="2800" dirty="0">
              <a:solidFill>
                <a:srgbClr val="4A5362"/>
              </a:solidFill>
            </a:endParaRPr>
          </a:p>
          <a:p>
            <a:pPr algn="r"/>
            <a:r>
              <a:rPr lang="ru-RU" sz="10000" dirty="0">
                <a:solidFill>
                  <a:srgbClr val="4A5362"/>
                </a:solidFill>
              </a:rPr>
              <a:t>Чечерский район</a:t>
            </a:r>
          </a:p>
        </p:txBody>
      </p:sp>
    </p:spTree>
    <p:extLst>
      <p:ext uri="{BB962C8B-B14F-4D97-AF65-F5344CB8AC3E}">
        <p14:creationId xmlns:p14="http://schemas.microsoft.com/office/powerpoint/2010/main" val="2628916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0E2B9-4D84-48F5-91F6-1424D8C29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111250"/>
          </a:xfrm>
        </p:spPr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D99F06-C99A-4476-B028-C173E6BF2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3950"/>
            <a:ext cx="10515600" cy="51435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или 1% в общих расходах бюджета района. </a:t>
            </a:r>
            <a:r>
              <a:rPr lang="ru-RU" sz="2400" dirty="0"/>
              <a:t>Исполнено 22,2% от годового плана. </a:t>
            </a:r>
          </a:p>
          <a:p>
            <a:pPr marL="0" indent="36360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в      </a:t>
            </a:r>
            <a:r>
              <a:rPr lang="en-US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квартале 2024 года направлено 315 832,53 рублей, что составляет 2% в общих расходах бюджета. </a:t>
            </a:r>
            <a:r>
              <a:rPr lang="ru-RU" sz="2400" dirty="0"/>
              <a:t>Исполнено 31,9% от годового уточненного плана. </a:t>
            </a:r>
            <a:endParaRPr lang="ru-RU" altLang="ru-RU" sz="2400" dirty="0"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36360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1 038 562,90 рублей или 7% от общих расходов бюджета за                </a:t>
            </a:r>
            <a:r>
              <a:rPr lang="en-US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 квартал 2024 года, </a:t>
            </a:r>
            <a:r>
              <a:rPr lang="ru-RU" sz="2400" dirty="0"/>
              <a:t>исполнение составило 19,2% от годовых назначений, из них на</a:t>
            </a: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360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/>
              <a:t>выплату льгот и компенсаций и бесплатное питание                                          учащихся, за счёт субвенций, передаваемых из республиканского бюджета,</a:t>
            </a: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 – 280 004,15</a:t>
            </a:r>
            <a:r>
              <a:rPr lang="en-US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0" indent="36360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социальной  помощи  населению – 108 118,00 рублей; </a:t>
            </a:r>
          </a:p>
        </p:txBody>
      </p:sp>
    </p:spTree>
    <p:extLst>
      <p:ext uri="{BB962C8B-B14F-4D97-AF65-F5344CB8AC3E}">
        <p14:creationId xmlns:p14="http://schemas.microsoft.com/office/powerpoint/2010/main" val="2184830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0E2B9-4D84-48F5-91F6-1424D8C29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8637"/>
            <a:ext cx="10515600" cy="892175"/>
          </a:xfrm>
        </p:spPr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D99F06-C99A-4476-B028-C173E6BF2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7937"/>
            <a:ext cx="10515600" cy="4908551"/>
          </a:xfrm>
        </p:spPr>
        <p:txBody>
          <a:bodyPr>
            <a:noAutofit/>
          </a:bodyPr>
          <a:lstStyle/>
          <a:p>
            <a:pPr marL="0" indent="36195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11 487,99 рублей; </a:t>
            </a:r>
          </a:p>
          <a:p>
            <a:pPr marL="0" indent="36195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400" dirty="0">
                <a:ea typeface="Cambria" panose="02040503050406030204" pitchFamily="18" charset="0"/>
              </a:rPr>
              <a:t>- выплаты педагогическим работникам на приобретение методической литературы, выплаты  на  детей-сирот   и  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2400" dirty="0"/>
              <a:t>приёмных семьях – 106 764,54 рублей; </a:t>
            </a:r>
          </a:p>
          <a:p>
            <a:pPr marL="0" indent="361950" algn="just">
              <a:lnSpc>
                <a:spcPct val="100000"/>
              </a:lnSpc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400" dirty="0"/>
              <a:t>- оплату медикаментов, отпускаемых бесплатно и  на  льготных  условиях  по  рецептам врачей, бесплатное зубопротезирование – 161 380,54 рублей;</a:t>
            </a:r>
          </a:p>
          <a:p>
            <a:pPr marL="0" indent="36195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2400" dirty="0"/>
              <a:t>- выплату других трансфертов населению – 3 951,20 рублей (расходы на погребение).</a:t>
            </a:r>
          </a:p>
          <a:p>
            <a:pPr marL="0" indent="36195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2400" dirty="0"/>
              <a:t>Расходы на оплату коммунальных услуг составили 1 645 327,15 рублей или 11% от общих расходов бюджета за </a:t>
            </a:r>
            <a:r>
              <a:rPr lang="en-US" altLang="ru-RU" sz="2400" dirty="0"/>
              <a:t>I </a:t>
            </a:r>
            <a:r>
              <a:rPr lang="ru-RU" altLang="ru-RU" sz="2400" dirty="0"/>
              <a:t>квартал 2024 года.</a:t>
            </a:r>
            <a:r>
              <a:rPr lang="ru-RU" sz="2400" dirty="0"/>
              <a:t> Расходы профинансированы на 39,2% к годовому плану</a:t>
            </a:r>
            <a:r>
              <a:rPr lang="ru-RU" altLang="ru-RU" sz="2400" dirty="0"/>
              <a:t>. </a:t>
            </a:r>
          </a:p>
          <a:p>
            <a:pPr marL="0" indent="361950" algn="just">
              <a:spcBef>
                <a:spcPct val="0"/>
              </a:spcBef>
              <a:buNone/>
              <a:defRPr/>
            </a:pPr>
            <a:endParaRPr lang="ru-RU" altLang="ru-RU" sz="2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147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10">
            <a:extLst>
              <a:ext uri="{FF2B5EF4-FFF2-40B4-BE49-F238E27FC236}">
                <a16:creationId xmlns:a16="http://schemas.microsoft.com/office/drawing/2014/main" id="{A8DBE644-0124-401D-94C7-779D448316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8801102"/>
              </p:ext>
            </p:extLst>
          </p:nvPr>
        </p:nvGraphicFramePr>
        <p:xfrm>
          <a:off x="1008669" y="713595"/>
          <a:ext cx="9429828" cy="5430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1FA34-406A-4498-A252-781AEBFE5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117"/>
          </a:xfrm>
        </p:spPr>
        <p:txBody>
          <a:bodyPr/>
          <a:lstStyle/>
          <a:p>
            <a:r>
              <a:rPr lang="ru-RU" b="1" dirty="0"/>
              <a:t>Структура расходов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43CC448-ED7D-44A3-978D-AEF4A1E6CD0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256010" y="1552576"/>
          <a:ext cx="9353550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F29BFC-3517-4275-B5F3-455C6DDD285D}"/>
              </a:ext>
            </a:extLst>
          </p:cNvPr>
          <p:cNvSpPr/>
          <p:nvPr/>
        </p:nvSpPr>
        <p:spPr>
          <a:xfrm>
            <a:off x="5723583" y="945014"/>
            <a:ext cx="5421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14 693 495,46 рублей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798B344-0B8A-4E10-9B06-FB68974F85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228" y="1996730"/>
            <a:ext cx="1184068" cy="695038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0D1B85B5-A881-47D0-B53B-9E2D420B87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228" y="5035838"/>
            <a:ext cx="1184068" cy="78641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72ED813-7062-49BE-AF8A-FC1C7266C367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2250140" y="5082988"/>
            <a:ext cx="1079820" cy="78640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0091B12-2847-406C-9BE9-8E856504EF20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1347827" y="1603525"/>
            <a:ext cx="1343754" cy="786409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49188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F18324-C1EF-4C32-95FA-7C85BB550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4756"/>
          </a:xfrm>
        </p:spPr>
        <p:txBody>
          <a:bodyPr/>
          <a:lstStyle/>
          <a:p>
            <a:r>
              <a:rPr lang="ru-RU" b="1" dirty="0"/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DD7E06-28DE-46D5-A295-0BCCDD618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2859"/>
            <a:ext cx="10515600" cy="4572281"/>
          </a:xfrm>
        </p:spPr>
        <p:txBody>
          <a:bodyPr>
            <a:normAutofit fontScale="25000" lnSpcReduction="20000"/>
          </a:bodyPr>
          <a:lstStyle/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9600" b="1" dirty="0">
                <a:cs typeface="Calibri" panose="020F0502020204030204" pitchFamily="34" charset="0"/>
              </a:rPr>
              <a:t>Доходы </a:t>
            </a:r>
            <a:r>
              <a:rPr lang="ru-RU" altLang="ru-RU" sz="9600" dirty="0">
                <a:cs typeface="Calibri" panose="020F0502020204030204" pitchFamily="34" charset="0"/>
              </a:rPr>
              <a:t>консолидированного бюджета района за первый квартал 2024 года с учетом безвозмездных поступлений из республиканского и областного бюджетов сформированы в объеме  </a:t>
            </a:r>
            <a:r>
              <a:rPr lang="ru-RU" altLang="ru-RU" sz="9600" b="1" dirty="0">
                <a:cs typeface="Calibri" panose="020F0502020204030204" pitchFamily="34" charset="0"/>
              </a:rPr>
              <a:t>14 281 601,92 </a:t>
            </a:r>
            <a:r>
              <a:rPr lang="ru-RU" altLang="ru-RU" sz="9600" dirty="0">
                <a:cs typeface="Calibri" panose="020F0502020204030204" pitchFamily="34" charset="0"/>
              </a:rPr>
              <a:t>рублей или 23,2 % годового плана. 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9600" dirty="0">
                <a:cs typeface="Calibri" panose="020F0502020204030204" pitchFamily="34" charset="0"/>
              </a:rPr>
              <a:t>В их структуре удельный вес собственных доходов составляет 27%, безвозмездных поступлений – 73%.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9600" dirty="0">
                <a:cs typeface="Calibri" panose="020F0502020204030204" pitchFamily="34" charset="0"/>
              </a:rPr>
              <a:t>За первый квартал 2024 года в бюджет района поступило 3 853 915,21 рублей собственных доходов. Годовые плановые назначения исполнены на 24,8%. План отчетного периода выполнен на 102,1%.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sz="9600" dirty="0"/>
              <a:t>В структуре доходов 78,7% занимают три основных доходных источника: подоходный налог (48,3%), налог на добавленную стоимость (21,2%), налоги на собственность (9,2%).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9600" dirty="0"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увеличился на 28,1%, что составляет 844 401,07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418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047B71-8E75-4A0E-AD19-FF9F36C54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/>
          <a:lstStyle/>
          <a:p>
            <a:r>
              <a:rPr lang="ru-RU" b="1" dirty="0"/>
              <a:t>Динамика доходов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80AB234-2E1F-4AEF-9BD5-1036BD45D0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4458524"/>
              </p:ext>
            </p:extLst>
          </p:nvPr>
        </p:nvGraphicFramePr>
        <p:xfrm>
          <a:off x="838200" y="1654175"/>
          <a:ext cx="102774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55BAA27-A9CB-47EB-A953-B3ED924C0D5E}"/>
              </a:ext>
            </a:extLst>
          </p:cNvPr>
          <p:cNvSpPr/>
          <p:nvPr/>
        </p:nvSpPr>
        <p:spPr>
          <a:xfrm>
            <a:off x="4120927" y="4012671"/>
            <a:ext cx="17267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2000" b="1" i="0" u="none" strike="noStrike" kern="1200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3 009 514,14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DD2EDAA-CA01-4BD2-B94F-F9C245ECDC3E}"/>
              </a:ext>
            </a:extLst>
          </p:cNvPr>
          <p:cNvSpPr/>
          <p:nvPr/>
        </p:nvSpPr>
        <p:spPr>
          <a:xfrm>
            <a:off x="7207696" y="3812616"/>
            <a:ext cx="17267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2000" b="1" i="0" u="none" strike="noStrike" kern="1200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3 853 915,21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Стрелка: круговая 12">
            <a:extLst>
              <a:ext uri="{FF2B5EF4-FFF2-40B4-BE49-F238E27FC236}">
                <a16:creationId xmlns:a16="http://schemas.microsoft.com/office/drawing/2014/main" id="{07B6189F-FBB2-418C-85BA-5A67BD4A1F76}"/>
              </a:ext>
            </a:extLst>
          </p:cNvPr>
          <p:cNvSpPr/>
          <p:nvPr/>
        </p:nvSpPr>
        <p:spPr>
          <a:xfrm>
            <a:off x="4643059" y="2230499"/>
            <a:ext cx="3096381" cy="1897002"/>
          </a:xfrm>
          <a:prstGeom prst="circularArrow">
            <a:avLst>
              <a:gd name="adj1" fmla="val 4909"/>
              <a:gd name="adj2" fmla="val 1363583"/>
              <a:gd name="adj3" fmla="val 20155536"/>
              <a:gd name="adj4" fmla="val 10631944"/>
              <a:gd name="adj5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05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A001AA-01B9-4249-8E53-A29F27A65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Доходы бюджета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ACED99-89DE-49C4-B62B-4474F841B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80202"/>
          </a:xfrm>
        </p:spPr>
        <p:txBody>
          <a:bodyPr>
            <a:normAutofit fontScale="25000" lnSpcReduction="20000"/>
          </a:bodyPr>
          <a:lstStyle/>
          <a:p>
            <a:pPr marL="0" indent="363600" algn="just">
              <a:lnSpc>
                <a:spcPct val="120000"/>
              </a:lnSpc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Дотация, причитающаяся району, получена в сумме 7 872 173,00 рублей, что составляет 100 % от уточненного плана </a:t>
            </a:r>
            <a:r>
              <a:rPr lang="en-US" sz="9600" dirty="0"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 квартала 2024 года.</a:t>
            </a:r>
          </a:p>
          <a:p>
            <a:pPr marL="0" indent="363600" algn="just">
              <a:lnSpc>
                <a:spcPct val="120000"/>
              </a:lnSpc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В январе-марте 2024 года из областного бюджета в бюджет Чечерского района поступило межбюджетных трансфертов в сумме 890 401,56 рублей. </a:t>
            </a:r>
          </a:p>
          <a:p>
            <a:pPr marL="0" indent="363600" algn="just">
              <a:lnSpc>
                <a:spcPct val="120000"/>
              </a:lnSpc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Общая сумма полученных за январь-март 2024 года субвенций составила    1 665 112,15 рублей или 83,6 % от уточненного плана </a:t>
            </a:r>
            <a:r>
              <a:rPr lang="en-US" sz="9600" dirty="0"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 квартала 2024 года, из них: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612000" algn="l"/>
                <a:tab pos="716400" algn="l"/>
              </a:tabLst>
            </a:pPr>
            <a:r>
              <a:rPr lang="ru-RU" sz="8400" i="1" dirty="0">
                <a:ea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ru-RU" sz="8400" i="1" dirty="0"/>
              <a:t>   на бесплатное питание учащихся, пособия, льготы и компенсации населению – 280 004,15 рублей;</a:t>
            </a:r>
          </a:p>
          <a:p>
            <a:pPr marL="0" indent="363600" algn="just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612000" algn="l"/>
                <a:tab pos="716400" algn="l"/>
              </a:tabLst>
            </a:pPr>
            <a:r>
              <a:rPr lang="ru-RU" sz="8400" i="1" dirty="0"/>
              <a:t>на проведение мероприятий по радиационной защите и адресному применению защитных мероприятий в сельском хозяйстве – 1 278 348,36 рублей;</a:t>
            </a:r>
          </a:p>
          <a:p>
            <a:pPr marL="0" indent="363600" algn="just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612000" algn="l"/>
                <a:tab pos="716400" algn="l"/>
              </a:tabLst>
            </a:pPr>
            <a:r>
              <a:rPr lang="ru-RU" sz="8400" i="1" dirty="0"/>
              <a:t>на финансирование расходов по развитию сельского хозяйства и рыбохозяйственной деятельности – 100 094,00 рублей;</a:t>
            </a:r>
          </a:p>
          <a:p>
            <a:pPr marL="0" indent="363600" algn="just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612000" algn="l"/>
                <a:tab pos="716400" algn="l"/>
              </a:tabLst>
            </a:pPr>
            <a:r>
              <a:rPr lang="ru-RU" sz="8400" i="1" dirty="0"/>
              <a:t>на финансирование расходов по текущему ремонту кровель жилых домов – 6 665,64 рублей.</a:t>
            </a:r>
          </a:p>
          <a:p>
            <a:pPr marL="0" indent="0">
              <a:buNone/>
              <a:tabLst>
                <a:tab pos="447675" algn="l"/>
              </a:tabLst>
            </a:pPr>
            <a:endParaRPr lang="ru-RU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663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1FA34-406A-4498-A252-781AEBFE5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87450"/>
          </a:xfrm>
        </p:spPr>
        <p:txBody>
          <a:bodyPr/>
          <a:lstStyle/>
          <a:p>
            <a:r>
              <a:rPr lang="ru-RU" b="1" dirty="0"/>
              <a:t>Структура доходов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43CC448-ED7D-44A3-978D-AEF4A1E6C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80790"/>
              </p:ext>
            </p:extLst>
          </p:nvPr>
        </p:nvGraphicFramePr>
        <p:xfrm>
          <a:off x="1256010" y="1552576"/>
          <a:ext cx="9353550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F29BFC-3517-4275-B5F3-455C6DDD285D}"/>
              </a:ext>
            </a:extLst>
          </p:cNvPr>
          <p:cNvSpPr/>
          <p:nvPr/>
        </p:nvSpPr>
        <p:spPr>
          <a:xfrm>
            <a:off x="5932785" y="1276321"/>
            <a:ext cx="5421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ДОХОДОВ 14 281 601,92 рублей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37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F18324-C1EF-4C32-95FA-7C85BB550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2675"/>
          </a:xfrm>
        </p:spPr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DD7E06-28DE-46D5-A295-0BCCDD618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2256"/>
            <a:ext cx="10515600" cy="4572281"/>
          </a:xfrm>
        </p:spPr>
        <p:txBody>
          <a:bodyPr>
            <a:normAutofit fontScale="25000" lnSpcReduction="20000"/>
          </a:bodyPr>
          <a:lstStyle/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b="1" dirty="0">
                <a:ea typeface="Cambria" panose="02040503050406030204" pitchFamily="18" charset="0"/>
                <a:cs typeface="Calibri" panose="020F0502020204030204" pitchFamily="34" charset="0"/>
              </a:rPr>
              <a:t>Расходы</a:t>
            </a: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 бюджета района за </a:t>
            </a:r>
            <a:r>
              <a:rPr lang="en-US" sz="9600" dirty="0"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 квартал 2023 года произведены в пределах поступивших в бюджет доходов и средств из республиканского и областного бюджетов, и составили </a:t>
            </a:r>
            <a:r>
              <a:rPr lang="ru-RU" sz="9600" b="1" dirty="0">
                <a:ea typeface="Cambria" panose="02040503050406030204" pitchFamily="18" charset="0"/>
                <a:cs typeface="Calibri" panose="020F0502020204030204" pitchFamily="34" charset="0"/>
              </a:rPr>
              <a:t>14 693 495,46 </a:t>
            </a: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рублей или 96,4% к уточненным плановым назначениям отчетного периода.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Бюджет Чечерского района сохраняет социальную направленность. </a:t>
            </a:r>
            <a:b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</a:b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     На финансирование социальной сферы направлено 10 654 796,58 рублей. Удельный вес расходов на социальную сферу составил 72,5%.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 отрасли «Образование» - 35% бюджетных средств, что составляет 5 199 390,32 рублей.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br>
              <a:rPr lang="ru-RU" sz="96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96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br>
              <a:rPr lang="ru-RU" sz="96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</a:b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471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F18324-C1EF-4C32-95FA-7C85BB550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49"/>
          </a:xfrm>
        </p:spPr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DD7E06-28DE-46D5-A295-0BCCDD618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9034"/>
            <a:ext cx="10515600" cy="4572281"/>
          </a:xfrm>
        </p:spPr>
        <p:txBody>
          <a:bodyPr>
            <a:normAutofit fontScale="25000" lnSpcReduction="20000"/>
          </a:bodyPr>
          <a:lstStyle/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Calibri" panose="020F0502020204030204" pitchFamily="34" charset="0"/>
              </a:rPr>
              <a:t>3 471 350,54 рублей – 24% расходов бюджета района направлено на финансирование отрасли «З</a:t>
            </a:r>
            <a:r>
              <a:rPr lang="ru-RU" sz="9600" dirty="0">
                <a:ea typeface="Cambria" panose="02040503050406030204" pitchFamily="18" charset="0"/>
              </a:rPr>
              <a:t>дравоохранение».</a:t>
            </a: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1 296 416,96 рублей – </a:t>
            </a:r>
            <a:r>
              <a:rPr lang="ru-RU" alt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9% </a:t>
            </a:r>
            <a:r>
              <a:rPr lang="ru-RU" altLang="ru-RU" sz="9600" dirty="0"/>
              <a:t>расходов бюджета района составляет финансирование социальной политики</a:t>
            </a: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687 638,76 рублей – 5% направлено на физическую культуру, спорт, культуру и средства массовой информации.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общегосударственную деятельность составили 1 268 948,30 рублей или 9 % от общей суммы расходов бюджета.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</a:t>
            </a:r>
            <a:r>
              <a:rPr lang="ru-RU" alt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составили 1 624 238,52 рублей или 11% от общей суммы расходов бюджета района.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направлено            1 144 050,46 рублей бюджетных средств или 8% от общего объема расходов.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9600" dirty="0">
                <a:ea typeface="Cambria" panose="02040503050406030204" pitchFamily="18" charset="0"/>
                <a:cs typeface="Times New Roman" panose="02020603050405020304" pitchFamily="18" charset="0"/>
              </a:rPr>
              <a:t> 0,01% или 1 461,60 рублей в общем объеме расходов занимает отрасль «Национальная оборона».</a:t>
            </a:r>
          </a:p>
          <a:p>
            <a:pPr marL="0" indent="361950" algn="just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endParaRPr lang="ru-RU" sz="3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312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1FA34-406A-4498-A252-781AEBFE5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117"/>
          </a:xfrm>
        </p:spPr>
        <p:txBody>
          <a:bodyPr/>
          <a:lstStyle/>
          <a:p>
            <a:r>
              <a:rPr lang="ru-RU" b="1" dirty="0"/>
              <a:t>Структура расходов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43CC448-ED7D-44A3-978D-AEF4A1E6C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10986"/>
              </p:ext>
            </p:extLst>
          </p:nvPr>
        </p:nvGraphicFramePr>
        <p:xfrm>
          <a:off x="1256010" y="1552576"/>
          <a:ext cx="9353550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F29BFC-3517-4275-B5F3-455C6DDD285D}"/>
              </a:ext>
            </a:extLst>
          </p:cNvPr>
          <p:cNvSpPr/>
          <p:nvPr/>
        </p:nvSpPr>
        <p:spPr>
          <a:xfrm>
            <a:off x="5762316" y="713595"/>
            <a:ext cx="5421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14 693 495,46 рублей</a:t>
            </a: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12F4E1A-C18C-4062-AAE4-39EE4B2C58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9607047"/>
              </p:ext>
            </p:extLst>
          </p:nvPr>
        </p:nvGraphicFramePr>
        <p:xfrm>
          <a:off x="1008668" y="1183243"/>
          <a:ext cx="10174663" cy="5193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0468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0E2B9-4D84-48F5-91F6-1424D8C29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/>
          <a:lstStyle/>
          <a:p>
            <a:r>
              <a:rPr lang="ru-RU" b="1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D99F06-C99A-4476-B028-C173E6BF2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1099"/>
            <a:ext cx="10515600" cy="5153025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400" dirty="0"/>
              <a:t>В сложившейся структуре расходов бюджета района за </a:t>
            </a:r>
            <a:r>
              <a:rPr lang="en-US" altLang="ru-RU" sz="2400" dirty="0"/>
              <a:t>I</a:t>
            </a:r>
            <a:r>
              <a:rPr lang="ru-RU" altLang="ru-RU" sz="2400" dirty="0"/>
              <a:t> квартал 2024 года 11 559 755,38 рублей или 78,7% составили первоочередные статьи расходов.</a:t>
            </a:r>
          </a:p>
          <a:p>
            <a:pPr marL="0" indent="4572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400" dirty="0"/>
              <a:t>На выплату заработной платы с учетом взносов (отчислений) на социальное страхование в отчетном периоде направлено 8 389 249,28 рублей, что составляет 57% в общих расходах бюджета района. </a:t>
            </a:r>
            <a:r>
              <a:rPr lang="ru-RU" sz="2400" dirty="0"/>
              <a:t>К уточнённым годовым назначениям исполнено 23,1%. </a:t>
            </a:r>
            <a:endParaRPr lang="ru-RU" altLang="ru-RU" sz="2400" dirty="0"/>
          </a:p>
          <a:p>
            <a:pPr marL="0" indent="45720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по поэтапному повышению уровня оплаты труда работников бюджетных организаций, установленной Программой социально-экономического развития Республики  Беларусь  на 2021-2025 годы, в  сумме  690 903,13 рублей.</a:t>
            </a:r>
          </a:p>
          <a:p>
            <a:pPr marL="0" indent="36360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2400" dirty="0">
                <a:ea typeface="Cambria" panose="02040503050406030204" pitchFamily="18" charset="0"/>
                <a:cs typeface="Times New Roman" panose="02020603050405020304" pitchFamily="18" charset="0"/>
              </a:rPr>
              <a:t>Расходы на питание в январе-марте 2024 года составили 170 783,52 рублей</a:t>
            </a:r>
            <a:endParaRPr lang="ru-RU" sz="2400" dirty="0"/>
          </a:p>
          <a:p>
            <a:pPr marL="0" indent="45720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ru-RU" altLang="ru-RU" sz="2400" dirty="0"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879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871</Words>
  <Application>Microsoft Office PowerPoint</Application>
  <PresentationFormat>Широкоэкранный</PresentationFormat>
  <Paragraphs>76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Times New Roman</vt:lpstr>
      <vt:lpstr>Тема Office</vt:lpstr>
      <vt:lpstr>Информация об исполнении бюджета за I квартал 2024 года</vt:lpstr>
      <vt:lpstr>Доходы бюджета</vt:lpstr>
      <vt:lpstr>Динамика доходов</vt:lpstr>
      <vt:lpstr>Доходы бюджета</vt:lpstr>
      <vt:lpstr>Структура доходов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Житникова Светлана Викторовна</cp:lastModifiedBy>
  <cp:revision>77</cp:revision>
  <dcterms:created xsi:type="dcterms:W3CDTF">2021-04-14T06:25:05Z</dcterms:created>
  <dcterms:modified xsi:type="dcterms:W3CDTF">2024-05-16T06:05:45Z</dcterms:modified>
</cp:coreProperties>
</file>